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8229600" cx="14630400"/>
  <p:notesSz cx="8229600" cy="14630400"/>
  <p:embeddedFontLst>
    <p:embeddedFont>
      <p:font typeface="Marcellus"/>
      <p:regular r:id="rId16"/>
    </p:embeddedFont>
    <p:embeddedFont>
      <p:font typeface="Montserrat"/>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1" roundtripDataSignature="AMtx7mgjiLh8rvUZagteo07dYH2O2Zfpi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11" Type="http://schemas.openxmlformats.org/officeDocument/2006/relationships/slide" Target="slides/slide7.xml"/><Relationship Id="rId10" Type="http://schemas.openxmlformats.org/officeDocument/2006/relationships/slide" Target="slides/slide6.xml"/><Relationship Id="rId21"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Montserrat-regular.fntdata"/><Relationship Id="rId16" Type="http://schemas.openxmlformats.org/officeDocument/2006/relationships/font" Target="fonts/Marcellus-regular.fntdata"/><Relationship Id="rId5" Type="http://schemas.openxmlformats.org/officeDocument/2006/relationships/slide" Target="slides/slide1.xml"/><Relationship Id="rId19" Type="http://schemas.openxmlformats.org/officeDocument/2006/relationships/font" Target="fonts/Montserrat-italic.fntdata"/><Relationship Id="rId6" Type="http://schemas.openxmlformats.org/officeDocument/2006/relationships/slide" Target="slides/slide2.xml"/><Relationship Id="rId18" Type="http://schemas.openxmlformats.org/officeDocument/2006/relationships/font" Target="fonts/Montserrat-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endParaRPr b="0" i="0" sz="12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 name="Google Shape;4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 name="Google Shape;4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2" name="Google Shape;182;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 name="Google Shape;200;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1" name="Google Shape;201;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 name="Google Shape;54;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5" name="Google Shape;55;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 name="Google Shape;6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 name="Google Shape;6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 name="Google Shape;8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2" name="Google Shape;8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5" name="Google Shape;105;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 name="Google Shape;106;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3" name="Google Shape;113;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4" name="Google Shape;114;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 name="Google Shape;121;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 name="Google Shape;122;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 name="Google Shape;138;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9" name="Google Shape;139;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8" name="Google Shape;158;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9" name="Google Shape;159;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13"/>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3"/>
          <p:cNvSpPr/>
          <p:nvPr/>
        </p:nvSpPr>
        <p:spPr>
          <a:xfrm>
            <a:off x="0" y="0"/>
            <a:ext cx="14630400" cy="8229600"/>
          </a:xfrm>
          <a:prstGeom prst="rect">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37" name="Shape 37"/>
        <p:cNvGrpSpPr/>
        <p:nvPr/>
      </p:nvGrpSpPr>
      <p:grpSpPr>
        <a:xfrm>
          <a:off x="0" y="0"/>
          <a:ext cx="0" cy="0"/>
          <a:chOff x="0" y="0"/>
          <a:chExt cx="0" cy="0"/>
        </a:xfrm>
      </p:grpSpPr>
      <p:sp>
        <p:nvSpPr>
          <p:cNvPr id="38" name="Google Shape;38;p22"/>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2"/>
          <p:cNvSpPr/>
          <p:nvPr/>
        </p:nvSpPr>
        <p:spPr>
          <a:xfrm>
            <a:off x="0" y="0"/>
            <a:ext cx="14630400" cy="8229600"/>
          </a:xfrm>
          <a:prstGeom prst="rect">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1 master">
  <p:cSld name="Slide 11 master">
    <p:spTree>
      <p:nvGrpSpPr>
        <p:cNvPr id="40" name="Shape 40"/>
        <p:cNvGrpSpPr/>
        <p:nvPr/>
      </p:nvGrpSpPr>
      <p:grpSpPr>
        <a:xfrm>
          <a:off x="0" y="0"/>
          <a:ext cx="0" cy="0"/>
          <a:chOff x="0" y="0"/>
          <a:chExt cx="0" cy="0"/>
        </a:xfrm>
      </p:grpSpPr>
      <p:sp>
        <p:nvSpPr>
          <p:cNvPr id="41" name="Google Shape;41;p23"/>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3"/>
          <p:cNvSpPr/>
          <p:nvPr/>
        </p:nvSpPr>
        <p:spPr>
          <a:xfrm>
            <a:off x="0" y="0"/>
            <a:ext cx="14630400" cy="8229600"/>
          </a:xfrm>
          <a:prstGeom prst="rect">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43" name="Shape 4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3" name="Shape 13"/>
        <p:cNvGrpSpPr/>
        <p:nvPr/>
      </p:nvGrpSpPr>
      <p:grpSpPr>
        <a:xfrm>
          <a:off x="0" y="0"/>
          <a:ext cx="0" cy="0"/>
          <a:chOff x="0" y="0"/>
          <a:chExt cx="0" cy="0"/>
        </a:xfrm>
      </p:grpSpPr>
      <p:sp>
        <p:nvSpPr>
          <p:cNvPr id="14" name="Google Shape;14;p14"/>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14"/>
          <p:cNvSpPr/>
          <p:nvPr/>
        </p:nvSpPr>
        <p:spPr>
          <a:xfrm>
            <a:off x="0" y="0"/>
            <a:ext cx="14630400" cy="8229600"/>
          </a:xfrm>
          <a:prstGeom prst="rect">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6" name="Shape 16"/>
        <p:cNvGrpSpPr/>
        <p:nvPr/>
      </p:nvGrpSpPr>
      <p:grpSpPr>
        <a:xfrm>
          <a:off x="0" y="0"/>
          <a:ext cx="0" cy="0"/>
          <a:chOff x="0" y="0"/>
          <a:chExt cx="0" cy="0"/>
        </a:xfrm>
      </p:grpSpPr>
      <p:sp>
        <p:nvSpPr>
          <p:cNvPr id="17" name="Google Shape;17;p15"/>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15"/>
          <p:cNvSpPr/>
          <p:nvPr/>
        </p:nvSpPr>
        <p:spPr>
          <a:xfrm>
            <a:off x="0" y="0"/>
            <a:ext cx="14630400" cy="8229600"/>
          </a:xfrm>
          <a:prstGeom prst="rect">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19" name="Shape 19"/>
        <p:cNvGrpSpPr/>
        <p:nvPr/>
      </p:nvGrpSpPr>
      <p:grpSpPr>
        <a:xfrm>
          <a:off x="0" y="0"/>
          <a:ext cx="0" cy="0"/>
          <a:chOff x="0" y="0"/>
          <a:chExt cx="0" cy="0"/>
        </a:xfrm>
      </p:grpSpPr>
      <p:sp>
        <p:nvSpPr>
          <p:cNvPr id="20" name="Google Shape;20;p16"/>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6"/>
          <p:cNvSpPr/>
          <p:nvPr/>
        </p:nvSpPr>
        <p:spPr>
          <a:xfrm>
            <a:off x="0" y="0"/>
            <a:ext cx="14630400" cy="8229600"/>
          </a:xfrm>
          <a:prstGeom prst="rect">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2" name="Shape 22"/>
        <p:cNvGrpSpPr/>
        <p:nvPr/>
      </p:nvGrpSpPr>
      <p:grpSpPr>
        <a:xfrm>
          <a:off x="0" y="0"/>
          <a:ext cx="0" cy="0"/>
          <a:chOff x="0" y="0"/>
          <a:chExt cx="0" cy="0"/>
        </a:xfrm>
      </p:grpSpPr>
      <p:sp>
        <p:nvSpPr>
          <p:cNvPr id="23" name="Google Shape;23;p17"/>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7"/>
          <p:cNvSpPr/>
          <p:nvPr/>
        </p:nvSpPr>
        <p:spPr>
          <a:xfrm>
            <a:off x="0" y="0"/>
            <a:ext cx="14630400" cy="8229600"/>
          </a:xfrm>
          <a:prstGeom prst="rect">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25" name="Shape 25"/>
        <p:cNvGrpSpPr/>
        <p:nvPr/>
      </p:nvGrpSpPr>
      <p:grpSpPr>
        <a:xfrm>
          <a:off x="0" y="0"/>
          <a:ext cx="0" cy="0"/>
          <a:chOff x="0" y="0"/>
          <a:chExt cx="0" cy="0"/>
        </a:xfrm>
      </p:grpSpPr>
      <p:sp>
        <p:nvSpPr>
          <p:cNvPr id="26" name="Google Shape;26;p18"/>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18"/>
          <p:cNvSpPr/>
          <p:nvPr/>
        </p:nvSpPr>
        <p:spPr>
          <a:xfrm>
            <a:off x="0" y="0"/>
            <a:ext cx="14630400" cy="8229600"/>
          </a:xfrm>
          <a:prstGeom prst="rect">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28" name="Shape 28"/>
        <p:cNvGrpSpPr/>
        <p:nvPr/>
      </p:nvGrpSpPr>
      <p:grpSpPr>
        <a:xfrm>
          <a:off x="0" y="0"/>
          <a:ext cx="0" cy="0"/>
          <a:chOff x="0" y="0"/>
          <a:chExt cx="0" cy="0"/>
        </a:xfrm>
      </p:grpSpPr>
      <p:sp>
        <p:nvSpPr>
          <p:cNvPr id="29" name="Google Shape;29;p19"/>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19"/>
          <p:cNvSpPr/>
          <p:nvPr/>
        </p:nvSpPr>
        <p:spPr>
          <a:xfrm>
            <a:off x="0" y="0"/>
            <a:ext cx="14630400" cy="8229600"/>
          </a:xfrm>
          <a:prstGeom prst="rect">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1" name="Shape 31"/>
        <p:cNvGrpSpPr/>
        <p:nvPr/>
      </p:nvGrpSpPr>
      <p:grpSpPr>
        <a:xfrm>
          <a:off x="0" y="0"/>
          <a:ext cx="0" cy="0"/>
          <a:chOff x="0" y="0"/>
          <a:chExt cx="0" cy="0"/>
        </a:xfrm>
      </p:grpSpPr>
      <p:sp>
        <p:nvSpPr>
          <p:cNvPr id="32" name="Google Shape;32;p20"/>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0"/>
          <p:cNvSpPr/>
          <p:nvPr/>
        </p:nvSpPr>
        <p:spPr>
          <a:xfrm>
            <a:off x="0" y="0"/>
            <a:ext cx="14630400" cy="8229600"/>
          </a:xfrm>
          <a:prstGeom prst="rect">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34" name="Shape 34"/>
        <p:cNvGrpSpPr/>
        <p:nvPr/>
      </p:nvGrpSpPr>
      <p:grpSpPr>
        <a:xfrm>
          <a:off x="0" y="0"/>
          <a:ext cx="0" cy="0"/>
          <a:chOff x="0" y="0"/>
          <a:chExt cx="0" cy="0"/>
        </a:xfrm>
      </p:grpSpPr>
      <p:sp>
        <p:nvSpPr>
          <p:cNvPr id="35" name="Google Shape;35;p21"/>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1"/>
          <p:cNvSpPr/>
          <p:nvPr/>
        </p:nvSpPr>
        <p:spPr>
          <a:xfrm>
            <a:off x="0" y="0"/>
            <a:ext cx="14630400" cy="8229600"/>
          </a:xfrm>
          <a:prstGeom prst="rect">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8.png"/><Relationship Id="rId6"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pic>
        <p:nvPicPr>
          <p:cNvPr descr="preencoded.png" id="49" name="Google Shape;49;p1"/>
          <p:cNvPicPr preferRelativeResize="0"/>
          <p:nvPr/>
        </p:nvPicPr>
        <p:blipFill rotWithShape="1">
          <a:blip r:embed="rId3">
            <a:alphaModFix/>
          </a:blip>
          <a:srcRect b="0" l="0" r="0" t="0"/>
          <a:stretch/>
        </p:blipFill>
        <p:spPr>
          <a:xfrm>
            <a:off x="8869680" y="0"/>
            <a:ext cx="5760720" cy="8229600"/>
          </a:xfrm>
          <a:prstGeom prst="rect">
            <a:avLst/>
          </a:prstGeom>
          <a:noFill/>
          <a:ln>
            <a:noFill/>
          </a:ln>
        </p:spPr>
      </p:pic>
      <p:sp>
        <p:nvSpPr>
          <p:cNvPr id="50" name="Google Shape;50;p1"/>
          <p:cNvSpPr/>
          <p:nvPr/>
        </p:nvSpPr>
        <p:spPr>
          <a:xfrm>
            <a:off x="793790" y="2931200"/>
            <a:ext cx="6521291" cy="847725"/>
          </a:xfrm>
          <a:prstGeom prst="rect">
            <a:avLst/>
          </a:prstGeom>
          <a:noFill/>
          <a:ln>
            <a:noFill/>
          </a:ln>
        </p:spPr>
        <p:txBody>
          <a:bodyPr anchorCtr="0" anchor="t" bIns="0" lIns="0" spcFirstLastPara="1" rIns="0" wrap="square" tIns="0">
            <a:noAutofit/>
          </a:bodyPr>
          <a:lstStyle/>
          <a:p>
            <a:pPr indent="0" lvl="0" marL="0" marR="0" rtl="0" algn="l">
              <a:lnSpc>
                <a:spcPct val="130392"/>
              </a:lnSpc>
              <a:spcBef>
                <a:spcPts val="0"/>
              </a:spcBef>
              <a:spcAft>
                <a:spcPts val="0"/>
              </a:spcAft>
              <a:buClr>
                <a:srgbClr val="532418"/>
              </a:buClr>
              <a:buSzPts val="5100"/>
              <a:buFont typeface="Marcellus"/>
              <a:buNone/>
            </a:pPr>
            <a:r>
              <a:rPr b="0" i="0" lang="en-US" sz="5100" u="none" cap="none" strike="noStrike">
                <a:solidFill>
                  <a:srgbClr val="532418"/>
                </a:solidFill>
                <a:latin typeface="Marcellus"/>
                <a:ea typeface="Marcellus"/>
                <a:cs typeface="Marcellus"/>
                <a:sym typeface="Marcellus"/>
              </a:rPr>
              <a:t>What Is Boosting?</a:t>
            </a:r>
            <a:endParaRPr b="0" i="0" sz="5100" u="none" cap="none" strike="noStrike">
              <a:solidFill>
                <a:srgbClr val="000000"/>
              </a:solidFill>
              <a:latin typeface="Arial"/>
              <a:ea typeface="Arial"/>
              <a:cs typeface="Arial"/>
              <a:sym typeface="Arial"/>
            </a:endParaRPr>
          </a:p>
        </p:txBody>
      </p:sp>
      <p:sp>
        <p:nvSpPr>
          <p:cNvPr id="51" name="Google Shape;51;p1"/>
          <p:cNvSpPr/>
          <p:nvPr/>
        </p:nvSpPr>
        <p:spPr>
          <a:xfrm>
            <a:off x="793790" y="4119086"/>
            <a:ext cx="7556421" cy="117919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Boosting is a powerful ensemble learning technique that combines multiple simple models into one strong predictor. Models are trained sequentially, with each new model learning from and correcting the errors of its predecessors.</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0"/>
          <p:cNvSpPr/>
          <p:nvPr/>
        </p:nvSpPr>
        <p:spPr>
          <a:xfrm>
            <a:off x="764143" y="600313"/>
            <a:ext cx="10001726" cy="815935"/>
          </a:xfrm>
          <a:prstGeom prst="rect">
            <a:avLst/>
          </a:prstGeom>
          <a:noFill/>
          <a:ln>
            <a:noFill/>
          </a:ln>
        </p:spPr>
        <p:txBody>
          <a:bodyPr anchorCtr="0" anchor="t" bIns="0" lIns="0" spcFirstLastPara="1" rIns="0" wrap="square" tIns="0">
            <a:noAutofit/>
          </a:bodyPr>
          <a:lstStyle/>
          <a:p>
            <a:pPr indent="0" lvl="0" marL="0" marR="0" rtl="0" algn="l">
              <a:lnSpc>
                <a:spcPct val="130612"/>
              </a:lnSpc>
              <a:spcBef>
                <a:spcPts val="0"/>
              </a:spcBef>
              <a:spcAft>
                <a:spcPts val="0"/>
              </a:spcAft>
              <a:buClr>
                <a:srgbClr val="532418"/>
              </a:buClr>
              <a:buSzPts val="4900"/>
              <a:buFont typeface="Marcellus"/>
              <a:buNone/>
            </a:pPr>
            <a:r>
              <a:rPr b="0" i="0" lang="en-US" sz="4900" u="none" cap="none" strike="noStrike">
                <a:solidFill>
                  <a:srgbClr val="532418"/>
                </a:solidFill>
                <a:latin typeface="Marcellus"/>
                <a:ea typeface="Marcellus"/>
                <a:cs typeface="Marcellus"/>
                <a:sym typeface="Marcellus"/>
              </a:rPr>
              <a:t>Where Boosting Is Commonly Used</a:t>
            </a:r>
            <a:endParaRPr b="0" i="0" sz="4900" u="none" cap="none" strike="noStrike">
              <a:solidFill>
                <a:srgbClr val="000000"/>
              </a:solidFill>
              <a:latin typeface="Arial"/>
              <a:ea typeface="Arial"/>
              <a:cs typeface="Arial"/>
              <a:sym typeface="Arial"/>
            </a:endParaRPr>
          </a:p>
        </p:txBody>
      </p:sp>
      <p:pic>
        <p:nvPicPr>
          <p:cNvPr descr="preencoded.png" id="185" name="Google Shape;185;p10"/>
          <p:cNvPicPr preferRelativeResize="0"/>
          <p:nvPr/>
        </p:nvPicPr>
        <p:blipFill rotWithShape="1">
          <a:blip r:embed="rId3">
            <a:alphaModFix/>
          </a:blip>
          <a:srcRect b="0" l="0" r="0" t="0"/>
          <a:stretch/>
        </p:blipFill>
        <p:spPr>
          <a:xfrm>
            <a:off x="764143" y="1743670"/>
            <a:ext cx="654963" cy="654963"/>
          </a:xfrm>
          <a:prstGeom prst="rect">
            <a:avLst/>
          </a:prstGeom>
          <a:noFill/>
          <a:ln>
            <a:noFill/>
          </a:ln>
        </p:spPr>
      </p:pic>
      <p:sp>
        <p:nvSpPr>
          <p:cNvPr id="186" name="Google Shape;186;p10"/>
          <p:cNvSpPr/>
          <p:nvPr/>
        </p:nvSpPr>
        <p:spPr>
          <a:xfrm>
            <a:off x="764143" y="2671524"/>
            <a:ext cx="3138488" cy="407908"/>
          </a:xfrm>
          <a:prstGeom prst="rect">
            <a:avLst/>
          </a:prstGeom>
          <a:noFill/>
          <a:ln>
            <a:noFill/>
          </a:ln>
        </p:spPr>
        <p:txBody>
          <a:bodyPr anchorCtr="0" anchor="t" bIns="0" lIns="0" spcFirstLastPara="1" rIns="0" wrap="square" tIns="0">
            <a:noAutofit/>
          </a:bodyPr>
          <a:lstStyle/>
          <a:p>
            <a:pPr indent="0" lvl="0" marL="0" marR="0" rtl="0" algn="l">
              <a:lnSpc>
                <a:spcPct val="130612"/>
              </a:lnSpc>
              <a:spcBef>
                <a:spcPts val="0"/>
              </a:spcBef>
              <a:spcAft>
                <a:spcPts val="0"/>
              </a:spcAft>
              <a:buClr>
                <a:srgbClr val="67534F"/>
              </a:buClr>
              <a:buSzPts val="2450"/>
              <a:buFont typeface="Marcellus"/>
              <a:buNone/>
            </a:pPr>
            <a:r>
              <a:rPr b="0" i="0" lang="en-US" sz="2450" u="none" cap="none" strike="noStrike">
                <a:solidFill>
                  <a:srgbClr val="67534F"/>
                </a:solidFill>
                <a:latin typeface="Marcellus"/>
                <a:ea typeface="Marcellus"/>
                <a:cs typeface="Marcellus"/>
                <a:sym typeface="Marcellus"/>
              </a:rPr>
              <a:t>Fraud Detection</a:t>
            </a:r>
            <a:endParaRPr b="0" i="0" sz="2450" u="none" cap="none" strike="noStrike">
              <a:solidFill>
                <a:srgbClr val="000000"/>
              </a:solidFill>
              <a:latin typeface="Arial"/>
              <a:ea typeface="Arial"/>
              <a:cs typeface="Arial"/>
              <a:sym typeface="Arial"/>
            </a:endParaRPr>
          </a:p>
        </p:txBody>
      </p:sp>
      <p:sp>
        <p:nvSpPr>
          <p:cNvPr id="187" name="Google Shape;187;p10"/>
          <p:cNvSpPr/>
          <p:nvPr/>
        </p:nvSpPr>
        <p:spPr>
          <a:xfrm>
            <a:off x="764143" y="3210401"/>
            <a:ext cx="6414611" cy="85153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00"/>
              <a:buFont typeface="Montserrat"/>
              <a:buNone/>
            </a:pPr>
            <a:r>
              <a:rPr b="0" i="0" lang="en-US" sz="1700" u="none" cap="none" strike="noStrike">
                <a:solidFill>
                  <a:srgbClr val="67534F"/>
                </a:solidFill>
                <a:latin typeface="Montserrat"/>
                <a:ea typeface="Montserrat"/>
                <a:cs typeface="Montserrat"/>
                <a:sym typeface="Montserrat"/>
              </a:rPr>
              <a:t>Financial institutions use boosting to identify fraudulent transactions by focusing intensively on rare, high-stakes patterns that single models often miss.</a:t>
            </a:r>
            <a:endParaRPr b="0" i="0" sz="1700" u="none" cap="none" strike="noStrike">
              <a:solidFill>
                <a:srgbClr val="000000"/>
              </a:solidFill>
              <a:latin typeface="Arial"/>
              <a:ea typeface="Arial"/>
              <a:cs typeface="Arial"/>
              <a:sym typeface="Arial"/>
            </a:endParaRPr>
          </a:p>
        </p:txBody>
      </p:sp>
      <p:pic>
        <p:nvPicPr>
          <p:cNvPr descr="preencoded.png" id="188" name="Google Shape;188;p10"/>
          <p:cNvPicPr preferRelativeResize="0"/>
          <p:nvPr/>
        </p:nvPicPr>
        <p:blipFill rotWithShape="1">
          <a:blip r:embed="rId4">
            <a:alphaModFix/>
          </a:blip>
          <a:srcRect b="0" l="0" r="0" t="0"/>
          <a:stretch/>
        </p:blipFill>
        <p:spPr>
          <a:xfrm>
            <a:off x="7451646" y="1743670"/>
            <a:ext cx="654963" cy="654963"/>
          </a:xfrm>
          <a:prstGeom prst="rect">
            <a:avLst/>
          </a:prstGeom>
          <a:noFill/>
          <a:ln>
            <a:noFill/>
          </a:ln>
        </p:spPr>
      </p:pic>
      <p:sp>
        <p:nvSpPr>
          <p:cNvPr id="189" name="Google Shape;189;p10"/>
          <p:cNvSpPr/>
          <p:nvPr/>
        </p:nvSpPr>
        <p:spPr>
          <a:xfrm>
            <a:off x="7451646" y="2671524"/>
            <a:ext cx="3138488" cy="407908"/>
          </a:xfrm>
          <a:prstGeom prst="rect">
            <a:avLst/>
          </a:prstGeom>
          <a:noFill/>
          <a:ln>
            <a:noFill/>
          </a:ln>
        </p:spPr>
        <p:txBody>
          <a:bodyPr anchorCtr="0" anchor="t" bIns="0" lIns="0" spcFirstLastPara="1" rIns="0" wrap="square" tIns="0">
            <a:noAutofit/>
          </a:bodyPr>
          <a:lstStyle/>
          <a:p>
            <a:pPr indent="0" lvl="0" marL="0" marR="0" rtl="0" algn="l">
              <a:lnSpc>
                <a:spcPct val="130612"/>
              </a:lnSpc>
              <a:spcBef>
                <a:spcPts val="0"/>
              </a:spcBef>
              <a:spcAft>
                <a:spcPts val="0"/>
              </a:spcAft>
              <a:buClr>
                <a:srgbClr val="67534F"/>
              </a:buClr>
              <a:buSzPts val="2450"/>
              <a:buFont typeface="Marcellus"/>
              <a:buNone/>
            </a:pPr>
            <a:r>
              <a:rPr b="0" i="0" lang="en-US" sz="2450" u="none" cap="none" strike="noStrike">
                <a:solidFill>
                  <a:srgbClr val="67534F"/>
                </a:solidFill>
                <a:latin typeface="Marcellus"/>
                <a:ea typeface="Marcellus"/>
                <a:cs typeface="Marcellus"/>
                <a:sym typeface="Marcellus"/>
              </a:rPr>
              <a:t>Medical Diagnosis</a:t>
            </a:r>
            <a:endParaRPr b="0" i="0" sz="2450" u="none" cap="none" strike="noStrike">
              <a:solidFill>
                <a:srgbClr val="000000"/>
              </a:solidFill>
              <a:latin typeface="Arial"/>
              <a:ea typeface="Arial"/>
              <a:cs typeface="Arial"/>
              <a:sym typeface="Arial"/>
            </a:endParaRPr>
          </a:p>
        </p:txBody>
      </p:sp>
      <p:sp>
        <p:nvSpPr>
          <p:cNvPr id="190" name="Google Shape;190;p10"/>
          <p:cNvSpPr/>
          <p:nvPr/>
        </p:nvSpPr>
        <p:spPr>
          <a:xfrm>
            <a:off x="7451646" y="3210401"/>
            <a:ext cx="6414611" cy="85153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00"/>
              <a:buFont typeface="Montserrat"/>
              <a:buNone/>
            </a:pPr>
            <a:r>
              <a:rPr b="0" i="0" lang="en-US" sz="1700" u="none" cap="none" strike="noStrike">
                <a:solidFill>
                  <a:srgbClr val="67534F"/>
                </a:solidFill>
                <a:latin typeface="Montserrat"/>
                <a:ea typeface="Montserrat"/>
                <a:cs typeface="Montserrat"/>
                <a:sym typeface="Montserrat"/>
              </a:rPr>
              <a:t>Healthcare systems apply boosting to predict diseases and complications, where misclassification of edge cases can have serious consequences.</a:t>
            </a:r>
            <a:endParaRPr b="0" i="0" sz="1700" u="none" cap="none" strike="noStrike">
              <a:solidFill>
                <a:srgbClr val="000000"/>
              </a:solidFill>
              <a:latin typeface="Arial"/>
              <a:ea typeface="Arial"/>
              <a:cs typeface="Arial"/>
              <a:sym typeface="Arial"/>
            </a:endParaRPr>
          </a:p>
        </p:txBody>
      </p:sp>
      <p:pic>
        <p:nvPicPr>
          <p:cNvPr descr="preencoded.png" id="191" name="Google Shape;191;p10"/>
          <p:cNvPicPr preferRelativeResize="0"/>
          <p:nvPr/>
        </p:nvPicPr>
        <p:blipFill rotWithShape="1">
          <a:blip r:embed="rId5">
            <a:alphaModFix/>
          </a:blip>
          <a:srcRect b="0" l="0" r="0" t="0"/>
          <a:stretch/>
        </p:blipFill>
        <p:spPr>
          <a:xfrm>
            <a:off x="764143" y="4498538"/>
            <a:ext cx="654963" cy="654963"/>
          </a:xfrm>
          <a:prstGeom prst="rect">
            <a:avLst/>
          </a:prstGeom>
          <a:noFill/>
          <a:ln>
            <a:noFill/>
          </a:ln>
        </p:spPr>
      </p:pic>
      <p:sp>
        <p:nvSpPr>
          <p:cNvPr id="192" name="Google Shape;192;p10"/>
          <p:cNvSpPr/>
          <p:nvPr/>
        </p:nvSpPr>
        <p:spPr>
          <a:xfrm>
            <a:off x="764143" y="5426393"/>
            <a:ext cx="3138488" cy="407908"/>
          </a:xfrm>
          <a:prstGeom prst="rect">
            <a:avLst/>
          </a:prstGeom>
          <a:noFill/>
          <a:ln>
            <a:noFill/>
          </a:ln>
        </p:spPr>
        <p:txBody>
          <a:bodyPr anchorCtr="0" anchor="t" bIns="0" lIns="0" spcFirstLastPara="1" rIns="0" wrap="square" tIns="0">
            <a:noAutofit/>
          </a:bodyPr>
          <a:lstStyle/>
          <a:p>
            <a:pPr indent="0" lvl="0" marL="0" marR="0" rtl="0" algn="l">
              <a:lnSpc>
                <a:spcPct val="130612"/>
              </a:lnSpc>
              <a:spcBef>
                <a:spcPts val="0"/>
              </a:spcBef>
              <a:spcAft>
                <a:spcPts val="0"/>
              </a:spcAft>
              <a:buClr>
                <a:srgbClr val="67534F"/>
              </a:buClr>
              <a:buSzPts val="2450"/>
              <a:buFont typeface="Marcellus"/>
              <a:buNone/>
            </a:pPr>
            <a:r>
              <a:rPr b="0" i="0" lang="en-US" sz="2450" u="none" cap="none" strike="noStrike">
                <a:solidFill>
                  <a:srgbClr val="67534F"/>
                </a:solidFill>
                <a:latin typeface="Marcellus"/>
                <a:ea typeface="Marcellus"/>
                <a:cs typeface="Marcellus"/>
                <a:sym typeface="Marcellus"/>
              </a:rPr>
              <a:t>Credit Risk Prediction</a:t>
            </a:r>
            <a:endParaRPr b="0" i="0" sz="2450" u="none" cap="none" strike="noStrike">
              <a:solidFill>
                <a:srgbClr val="000000"/>
              </a:solidFill>
              <a:latin typeface="Arial"/>
              <a:ea typeface="Arial"/>
              <a:cs typeface="Arial"/>
              <a:sym typeface="Arial"/>
            </a:endParaRPr>
          </a:p>
        </p:txBody>
      </p:sp>
      <p:sp>
        <p:nvSpPr>
          <p:cNvPr id="193" name="Google Shape;193;p10"/>
          <p:cNvSpPr/>
          <p:nvPr/>
        </p:nvSpPr>
        <p:spPr>
          <a:xfrm>
            <a:off x="764143" y="5965269"/>
            <a:ext cx="6414611" cy="85153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00"/>
              <a:buFont typeface="Montserrat"/>
              <a:buNone/>
            </a:pPr>
            <a:r>
              <a:rPr b="0" i="0" lang="en-US" sz="1700" u="none" cap="none" strike="noStrike">
                <a:solidFill>
                  <a:srgbClr val="67534F"/>
                </a:solidFill>
                <a:latin typeface="Montserrat"/>
                <a:ea typeface="Montserrat"/>
                <a:cs typeface="Montserrat"/>
                <a:sym typeface="Montserrat"/>
              </a:rPr>
              <a:t>Banks leverage boosting to assess loan default risk, carefully weighing difficult cases that fall between clear approval and denial.</a:t>
            </a:r>
            <a:endParaRPr b="0" i="0" sz="1700" u="none" cap="none" strike="noStrike">
              <a:solidFill>
                <a:srgbClr val="000000"/>
              </a:solidFill>
              <a:latin typeface="Arial"/>
              <a:ea typeface="Arial"/>
              <a:cs typeface="Arial"/>
              <a:sym typeface="Arial"/>
            </a:endParaRPr>
          </a:p>
        </p:txBody>
      </p:sp>
      <p:pic>
        <p:nvPicPr>
          <p:cNvPr descr="preencoded.png" id="194" name="Google Shape;194;p10"/>
          <p:cNvPicPr preferRelativeResize="0"/>
          <p:nvPr/>
        </p:nvPicPr>
        <p:blipFill rotWithShape="1">
          <a:blip r:embed="rId6">
            <a:alphaModFix/>
          </a:blip>
          <a:srcRect b="0" l="0" r="0" t="0"/>
          <a:stretch/>
        </p:blipFill>
        <p:spPr>
          <a:xfrm>
            <a:off x="7451646" y="4498538"/>
            <a:ext cx="654963" cy="654963"/>
          </a:xfrm>
          <a:prstGeom prst="rect">
            <a:avLst/>
          </a:prstGeom>
          <a:noFill/>
          <a:ln>
            <a:noFill/>
          </a:ln>
        </p:spPr>
      </p:pic>
      <p:sp>
        <p:nvSpPr>
          <p:cNvPr id="195" name="Google Shape;195;p10"/>
          <p:cNvSpPr/>
          <p:nvPr/>
        </p:nvSpPr>
        <p:spPr>
          <a:xfrm>
            <a:off x="7451646" y="5426393"/>
            <a:ext cx="3138488" cy="407908"/>
          </a:xfrm>
          <a:prstGeom prst="rect">
            <a:avLst/>
          </a:prstGeom>
          <a:noFill/>
          <a:ln>
            <a:noFill/>
          </a:ln>
        </p:spPr>
        <p:txBody>
          <a:bodyPr anchorCtr="0" anchor="t" bIns="0" lIns="0" spcFirstLastPara="1" rIns="0" wrap="square" tIns="0">
            <a:noAutofit/>
          </a:bodyPr>
          <a:lstStyle/>
          <a:p>
            <a:pPr indent="0" lvl="0" marL="0" marR="0" rtl="0" algn="l">
              <a:lnSpc>
                <a:spcPct val="130612"/>
              </a:lnSpc>
              <a:spcBef>
                <a:spcPts val="0"/>
              </a:spcBef>
              <a:spcAft>
                <a:spcPts val="0"/>
              </a:spcAft>
              <a:buClr>
                <a:srgbClr val="67534F"/>
              </a:buClr>
              <a:buSzPts val="2450"/>
              <a:buFont typeface="Marcellus"/>
              <a:buNone/>
            </a:pPr>
            <a:r>
              <a:rPr b="0" i="0" lang="en-US" sz="2450" u="none" cap="none" strike="noStrike">
                <a:solidFill>
                  <a:srgbClr val="67534F"/>
                </a:solidFill>
                <a:latin typeface="Marcellus"/>
                <a:ea typeface="Marcellus"/>
                <a:cs typeface="Marcellus"/>
                <a:sym typeface="Marcellus"/>
              </a:rPr>
              <a:t>Text Classification</a:t>
            </a:r>
            <a:endParaRPr b="0" i="0" sz="2450" u="none" cap="none" strike="noStrike">
              <a:solidFill>
                <a:srgbClr val="000000"/>
              </a:solidFill>
              <a:latin typeface="Arial"/>
              <a:ea typeface="Arial"/>
              <a:cs typeface="Arial"/>
              <a:sym typeface="Arial"/>
            </a:endParaRPr>
          </a:p>
        </p:txBody>
      </p:sp>
      <p:sp>
        <p:nvSpPr>
          <p:cNvPr id="196" name="Google Shape;196;p10"/>
          <p:cNvSpPr/>
          <p:nvPr/>
        </p:nvSpPr>
        <p:spPr>
          <a:xfrm>
            <a:off x="7451646" y="5965269"/>
            <a:ext cx="6414611" cy="85153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00"/>
              <a:buFont typeface="Montserrat"/>
              <a:buNone/>
            </a:pPr>
            <a:r>
              <a:rPr b="0" i="0" lang="en-US" sz="1700" u="none" cap="none" strike="noStrike">
                <a:solidFill>
                  <a:srgbClr val="67534F"/>
                </a:solidFill>
                <a:latin typeface="Montserrat"/>
                <a:ea typeface="Montserrat"/>
                <a:cs typeface="Montserrat"/>
                <a:sym typeface="Montserrat"/>
              </a:rPr>
              <a:t>From spam filtering to sentiment analysis, boosting excels at handling nuanced language patterns and ambiguous cases.</a:t>
            </a:r>
            <a:endParaRPr b="0" i="0" sz="1700" u="none" cap="none" strike="noStrike">
              <a:solidFill>
                <a:srgbClr val="000000"/>
              </a:solidFill>
              <a:latin typeface="Arial"/>
              <a:ea typeface="Arial"/>
              <a:cs typeface="Arial"/>
              <a:sym typeface="Arial"/>
            </a:endParaRPr>
          </a:p>
        </p:txBody>
      </p:sp>
      <p:sp>
        <p:nvSpPr>
          <p:cNvPr id="197" name="Google Shape;197;p10"/>
          <p:cNvSpPr/>
          <p:nvPr/>
        </p:nvSpPr>
        <p:spPr>
          <a:xfrm>
            <a:off x="764143" y="7062430"/>
            <a:ext cx="13102114" cy="567690"/>
          </a:xfrm>
          <a:prstGeom prst="rect">
            <a:avLst/>
          </a:prstGeom>
          <a:noFill/>
          <a:ln>
            <a:noFill/>
          </a:ln>
        </p:spPr>
        <p:txBody>
          <a:bodyPr anchorCtr="0" anchor="t" bIns="0" lIns="0" spcFirstLastPara="1" rIns="0" wrap="square" tIns="0">
            <a:noAutofit/>
          </a:bodyPr>
          <a:lstStyle/>
          <a:p>
            <a:pPr indent="0" lvl="0" marL="0" marR="0" rtl="0" algn="l">
              <a:lnSpc>
                <a:spcPct val="129410"/>
              </a:lnSpc>
              <a:spcBef>
                <a:spcPts val="0"/>
              </a:spcBef>
              <a:spcAft>
                <a:spcPts val="0"/>
              </a:spcAft>
              <a:buClr>
                <a:srgbClr val="67534F"/>
              </a:buClr>
              <a:buSzPts val="1700"/>
              <a:buFont typeface="Montserrat"/>
              <a:buNone/>
            </a:pPr>
            <a:r>
              <a:rPr b="1" i="0" lang="en-US" sz="1700" u="none" cap="none" strike="noStrike">
                <a:solidFill>
                  <a:srgbClr val="67534F"/>
                </a:solidFill>
                <a:latin typeface="Montserrat"/>
                <a:ea typeface="Montserrat"/>
                <a:cs typeface="Montserrat"/>
                <a:sym typeface="Montserrat"/>
              </a:rPr>
              <a:t>Common thread:</a:t>
            </a:r>
            <a:r>
              <a:rPr b="0" i="0" lang="en-US" sz="1700" u="none" cap="none" strike="noStrike">
                <a:solidFill>
                  <a:srgbClr val="67534F"/>
                </a:solidFill>
                <a:latin typeface="Montserrat"/>
                <a:ea typeface="Montserrat"/>
                <a:cs typeface="Montserrat"/>
                <a:sym typeface="Montserrat"/>
              </a:rPr>
              <a:t> Boosting works best in domains where mistakes matter - where the cost of misclassification is high and difficult examples require special attention.</a:t>
            </a:r>
            <a:endParaRPr b="0" i="0" sz="17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1"/>
          <p:cNvSpPr/>
          <p:nvPr/>
        </p:nvSpPr>
        <p:spPr>
          <a:xfrm>
            <a:off x="793790" y="1134308"/>
            <a:ext cx="6521291" cy="847725"/>
          </a:xfrm>
          <a:prstGeom prst="rect">
            <a:avLst/>
          </a:prstGeom>
          <a:noFill/>
          <a:ln>
            <a:noFill/>
          </a:ln>
        </p:spPr>
        <p:txBody>
          <a:bodyPr anchorCtr="0" anchor="t" bIns="0" lIns="0" spcFirstLastPara="1" rIns="0" wrap="square" tIns="0">
            <a:noAutofit/>
          </a:bodyPr>
          <a:lstStyle/>
          <a:p>
            <a:pPr indent="0" lvl="0" marL="0" marR="0" rtl="0" algn="l">
              <a:lnSpc>
                <a:spcPct val="130392"/>
              </a:lnSpc>
              <a:spcBef>
                <a:spcPts val="0"/>
              </a:spcBef>
              <a:spcAft>
                <a:spcPts val="0"/>
              </a:spcAft>
              <a:buClr>
                <a:srgbClr val="532418"/>
              </a:buClr>
              <a:buSzPts val="5100"/>
              <a:buFont typeface="Marcellus"/>
              <a:buNone/>
            </a:pPr>
            <a:r>
              <a:rPr b="0" i="0" lang="en-US" sz="5100" u="none" cap="none" strike="noStrike">
                <a:solidFill>
                  <a:srgbClr val="532418"/>
                </a:solidFill>
                <a:latin typeface="Marcellus"/>
                <a:ea typeface="Marcellus"/>
                <a:cs typeface="Marcellus"/>
                <a:sym typeface="Marcellus"/>
              </a:rPr>
              <a:t>Quick Concept Check</a:t>
            </a:r>
            <a:endParaRPr b="0" i="0" sz="5100" u="none" cap="none" strike="noStrike">
              <a:solidFill>
                <a:srgbClr val="000000"/>
              </a:solidFill>
              <a:latin typeface="Arial"/>
              <a:ea typeface="Arial"/>
              <a:cs typeface="Arial"/>
              <a:sym typeface="Arial"/>
            </a:endParaRPr>
          </a:p>
        </p:txBody>
      </p:sp>
      <p:sp>
        <p:nvSpPr>
          <p:cNvPr id="204" name="Google Shape;204;p11"/>
          <p:cNvSpPr/>
          <p:nvPr/>
        </p:nvSpPr>
        <p:spPr>
          <a:xfrm>
            <a:off x="793790" y="2662357"/>
            <a:ext cx="4196358" cy="2987278"/>
          </a:xfrm>
          <a:prstGeom prst="roundRect">
            <a:avLst>
              <a:gd fmla="val 4898" name="adj"/>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11"/>
          <p:cNvSpPr/>
          <p:nvPr/>
        </p:nvSpPr>
        <p:spPr>
          <a:xfrm>
            <a:off x="793790" y="2631877"/>
            <a:ext cx="4196358" cy="121920"/>
          </a:xfrm>
          <a:prstGeom prst="roundRect">
            <a:avLst>
              <a:gd fmla="val 78139" name="adj"/>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11"/>
          <p:cNvSpPr/>
          <p:nvPr/>
        </p:nvSpPr>
        <p:spPr>
          <a:xfrm>
            <a:off x="2551688" y="2322195"/>
            <a:ext cx="680442" cy="680442"/>
          </a:xfrm>
          <a:prstGeom prst="roundRect">
            <a:avLst>
              <a:gd fmla="val 134383" name="adj"/>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1"/>
          <p:cNvSpPr/>
          <p:nvPr/>
        </p:nvSpPr>
        <p:spPr>
          <a:xfrm>
            <a:off x="2755761" y="2485549"/>
            <a:ext cx="272177" cy="353735"/>
          </a:xfrm>
          <a:prstGeom prst="rect">
            <a:avLst/>
          </a:prstGeom>
          <a:noFill/>
          <a:ln>
            <a:noFill/>
          </a:ln>
        </p:spPr>
        <p:txBody>
          <a:bodyPr anchorCtr="0" anchor="t" bIns="0" lIns="0" spcFirstLastPara="1" rIns="0" wrap="square" tIns="0">
            <a:noAutofit/>
          </a:bodyPr>
          <a:lstStyle/>
          <a:p>
            <a:pPr indent="0" lvl="0" marL="0" marR="0" rtl="0" algn="l">
              <a:lnSpc>
                <a:spcPct val="130951"/>
              </a:lnSpc>
              <a:spcBef>
                <a:spcPts val="0"/>
              </a:spcBef>
              <a:spcAft>
                <a:spcPts val="0"/>
              </a:spcAft>
              <a:buClr>
                <a:srgbClr val="000000"/>
              </a:buClr>
              <a:buSzPts val="2100"/>
              <a:buFont typeface="Marcellus"/>
              <a:buNone/>
            </a:pPr>
            <a:r>
              <a:rPr b="0" i="0" lang="en-US" sz="2100" u="none" cap="none" strike="noStrike">
                <a:solidFill>
                  <a:srgbClr val="000000"/>
                </a:solidFill>
                <a:latin typeface="Marcellus"/>
                <a:ea typeface="Marcellus"/>
                <a:cs typeface="Marcellus"/>
                <a:sym typeface="Marcellus"/>
              </a:rPr>
              <a:t>1</a:t>
            </a:r>
            <a:endParaRPr b="0" i="0" sz="2100" u="none" cap="none" strike="noStrike">
              <a:solidFill>
                <a:srgbClr val="000000"/>
              </a:solidFill>
              <a:latin typeface="Arial"/>
              <a:ea typeface="Arial"/>
              <a:cs typeface="Arial"/>
              <a:sym typeface="Arial"/>
            </a:endParaRPr>
          </a:p>
        </p:txBody>
      </p:sp>
      <p:sp>
        <p:nvSpPr>
          <p:cNvPr id="208" name="Google Shape;208;p11"/>
          <p:cNvSpPr/>
          <p:nvPr/>
        </p:nvSpPr>
        <p:spPr>
          <a:xfrm>
            <a:off x="1051084" y="3229332"/>
            <a:ext cx="3681770" cy="847725"/>
          </a:xfrm>
          <a:prstGeom prst="rect">
            <a:avLst/>
          </a:prstGeom>
          <a:noFill/>
          <a:ln>
            <a:noFill/>
          </a:ln>
        </p:spPr>
        <p:txBody>
          <a:bodyPr anchorCtr="0" anchor="t" bIns="0" lIns="0" spcFirstLastPara="1" rIns="0" wrap="square" tIns="0">
            <a:noAutofit/>
          </a:bodyPr>
          <a:lstStyle/>
          <a:p>
            <a:pPr indent="0" lvl="0" marL="0" marR="0" rtl="0" algn="l">
              <a:lnSpc>
                <a:spcPct val="129410"/>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Does boosting train models independently?</a:t>
            </a:r>
            <a:endParaRPr b="0" i="0" sz="2550" u="none" cap="none" strike="noStrike">
              <a:solidFill>
                <a:srgbClr val="000000"/>
              </a:solidFill>
              <a:latin typeface="Arial"/>
              <a:ea typeface="Arial"/>
              <a:cs typeface="Arial"/>
              <a:sym typeface="Arial"/>
            </a:endParaRPr>
          </a:p>
        </p:txBody>
      </p:sp>
      <p:sp>
        <p:nvSpPr>
          <p:cNvPr id="209" name="Google Shape;209;p11"/>
          <p:cNvSpPr/>
          <p:nvPr/>
        </p:nvSpPr>
        <p:spPr>
          <a:xfrm>
            <a:off x="1051084" y="4213146"/>
            <a:ext cx="3681770" cy="117919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50"/>
              <a:buFont typeface="Montserrat"/>
              <a:buNone/>
            </a:pPr>
            <a:r>
              <a:rPr b="1" i="0" lang="en-US" sz="1750" u="none" cap="none" strike="noStrike">
                <a:solidFill>
                  <a:srgbClr val="67534F"/>
                </a:solidFill>
                <a:latin typeface="Montserrat"/>
                <a:ea typeface="Montserrat"/>
                <a:cs typeface="Montserrat"/>
                <a:sym typeface="Montserrat"/>
              </a:rPr>
              <a:t>Answer:</a:t>
            </a:r>
            <a:r>
              <a:rPr b="0" i="0" lang="en-US" sz="1750" u="none" cap="none" strike="noStrike">
                <a:solidFill>
                  <a:srgbClr val="67534F"/>
                </a:solidFill>
                <a:latin typeface="Montserrat"/>
                <a:ea typeface="Montserrat"/>
                <a:cs typeface="Montserrat"/>
                <a:sym typeface="Montserrat"/>
              </a:rPr>
              <a:t> No. Boosting trains models sequentially, with each model depending on the errors of previous models.</a:t>
            </a:r>
            <a:endParaRPr b="0" i="0" sz="1750" u="none" cap="none" strike="noStrike">
              <a:solidFill>
                <a:srgbClr val="000000"/>
              </a:solidFill>
              <a:latin typeface="Arial"/>
              <a:ea typeface="Arial"/>
              <a:cs typeface="Arial"/>
              <a:sym typeface="Arial"/>
            </a:endParaRPr>
          </a:p>
        </p:txBody>
      </p:sp>
      <p:sp>
        <p:nvSpPr>
          <p:cNvPr id="210" name="Google Shape;210;p11"/>
          <p:cNvSpPr/>
          <p:nvPr/>
        </p:nvSpPr>
        <p:spPr>
          <a:xfrm>
            <a:off x="5216962" y="2662357"/>
            <a:ext cx="4196358" cy="2987278"/>
          </a:xfrm>
          <a:prstGeom prst="roundRect">
            <a:avLst>
              <a:gd fmla="val 4898" name="adj"/>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11"/>
          <p:cNvSpPr/>
          <p:nvPr/>
        </p:nvSpPr>
        <p:spPr>
          <a:xfrm>
            <a:off x="5216962" y="2631877"/>
            <a:ext cx="4196358" cy="121920"/>
          </a:xfrm>
          <a:prstGeom prst="roundRect">
            <a:avLst>
              <a:gd fmla="val 78139" name="adj"/>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11"/>
          <p:cNvSpPr/>
          <p:nvPr/>
        </p:nvSpPr>
        <p:spPr>
          <a:xfrm>
            <a:off x="6974860" y="2322195"/>
            <a:ext cx="680442" cy="680442"/>
          </a:xfrm>
          <a:prstGeom prst="roundRect">
            <a:avLst>
              <a:gd fmla="val 134383" name="adj"/>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11"/>
          <p:cNvSpPr/>
          <p:nvPr/>
        </p:nvSpPr>
        <p:spPr>
          <a:xfrm>
            <a:off x="7178933" y="2485549"/>
            <a:ext cx="272177" cy="353735"/>
          </a:xfrm>
          <a:prstGeom prst="rect">
            <a:avLst/>
          </a:prstGeom>
          <a:noFill/>
          <a:ln>
            <a:noFill/>
          </a:ln>
        </p:spPr>
        <p:txBody>
          <a:bodyPr anchorCtr="0" anchor="t" bIns="0" lIns="0" spcFirstLastPara="1" rIns="0" wrap="square" tIns="0">
            <a:noAutofit/>
          </a:bodyPr>
          <a:lstStyle/>
          <a:p>
            <a:pPr indent="0" lvl="0" marL="0" marR="0" rtl="0" algn="l">
              <a:lnSpc>
                <a:spcPct val="130951"/>
              </a:lnSpc>
              <a:spcBef>
                <a:spcPts val="0"/>
              </a:spcBef>
              <a:spcAft>
                <a:spcPts val="0"/>
              </a:spcAft>
              <a:buClr>
                <a:srgbClr val="000000"/>
              </a:buClr>
              <a:buSzPts val="2100"/>
              <a:buFont typeface="Marcellus"/>
              <a:buNone/>
            </a:pPr>
            <a:r>
              <a:rPr b="0" i="0" lang="en-US" sz="2100" u="none" cap="none" strike="noStrike">
                <a:solidFill>
                  <a:srgbClr val="000000"/>
                </a:solidFill>
                <a:latin typeface="Marcellus"/>
                <a:ea typeface="Marcellus"/>
                <a:cs typeface="Marcellus"/>
                <a:sym typeface="Marcellus"/>
              </a:rPr>
              <a:t>2</a:t>
            </a:r>
            <a:endParaRPr b="0" i="0" sz="2100" u="none" cap="none" strike="noStrike">
              <a:solidFill>
                <a:srgbClr val="000000"/>
              </a:solidFill>
              <a:latin typeface="Arial"/>
              <a:ea typeface="Arial"/>
              <a:cs typeface="Arial"/>
              <a:sym typeface="Arial"/>
            </a:endParaRPr>
          </a:p>
        </p:txBody>
      </p:sp>
      <p:sp>
        <p:nvSpPr>
          <p:cNvPr id="214" name="Google Shape;214;p11"/>
          <p:cNvSpPr/>
          <p:nvPr/>
        </p:nvSpPr>
        <p:spPr>
          <a:xfrm>
            <a:off x="5474256" y="3229332"/>
            <a:ext cx="3681770" cy="847725"/>
          </a:xfrm>
          <a:prstGeom prst="rect">
            <a:avLst/>
          </a:prstGeom>
          <a:noFill/>
          <a:ln>
            <a:noFill/>
          </a:ln>
        </p:spPr>
        <p:txBody>
          <a:bodyPr anchorCtr="0" anchor="t" bIns="0" lIns="0" spcFirstLastPara="1" rIns="0" wrap="square" tIns="0">
            <a:noAutofit/>
          </a:bodyPr>
          <a:lstStyle/>
          <a:p>
            <a:pPr indent="0" lvl="0" marL="0" marR="0" rtl="0" algn="l">
              <a:lnSpc>
                <a:spcPct val="129410"/>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Does boosting ignore weak learners?</a:t>
            </a:r>
            <a:endParaRPr b="0" i="0" sz="2550" u="none" cap="none" strike="noStrike">
              <a:solidFill>
                <a:srgbClr val="000000"/>
              </a:solidFill>
              <a:latin typeface="Arial"/>
              <a:ea typeface="Arial"/>
              <a:cs typeface="Arial"/>
              <a:sym typeface="Arial"/>
            </a:endParaRPr>
          </a:p>
        </p:txBody>
      </p:sp>
      <p:sp>
        <p:nvSpPr>
          <p:cNvPr id="215" name="Google Shape;215;p11"/>
          <p:cNvSpPr/>
          <p:nvPr/>
        </p:nvSpPr>
        <p:spPr>
          <a:xfrm>
            <a:off x="5474256" y="4213146"/>
            <a:ext cx="3681770" cy="117919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50"/>
              <a:buFont typeface="Montserrat"/>
              <a:buNone/>
            </a:pPr>
            <a:r>
              <a:rPr b="1" i="0" lang="en-US" sz="1750" u="none" cap="none" strike="noStrike">
                <a:solidFill>
                  <a:srgbClr val="67534F"/>
                </a:solidFill>
                <a:latin typeface="Montserrat"/>
                <a:ea typeface="Montserrat"/>
                <a:cs typeface="Montserrat"/>
                <a:sym typeface="Montserrat"/>
              </a:rPr>
              <a:t>Answer:</a:t>
            </a:r>
            <a:r>
              <a:rPr b="0" i="0" lang="en-US" sz="1750" u="none" cap="none" strike="noStrike">
                <a:solidFill>
                  <a:srgbClr val="67534F"/>
                </a:solidFill>
                <a:latin typeface="Montserrat"/>
                <a:ea typeface="Montserrat"/>
                <a:cs typeface="Montserrat"/>
                <a:sym typeface="Montserrat"/>
              </a:rPr>
              <a:t> No. Boosting is built entirely on weak learners, combining many simple models into one strong predictor.</a:t>
            </a:r>
            <a:endParaRPr b="0" i="0" sz="1750" u="none" cap="none" strike="noStrike">
              <a:solidFill>
                <a:srgbClr val="000000"/>
              </a:solidFill>
              <a:latin typeface="Arial"/>
              <a:ea typeface="Arial"/>
              <a:cs typeface="Arial"/>
              <a:sym typeface="Arial"/>
            </a:endParaRPr>
          </a:p>
        </p:txBody>
      </p:sp>
      <p:sp>
        <p:nvSpPr>
          <p:cNvPr id="216" name="Google Shape;216;p11"/>
          <p:cNvSpPr/>
          <p:nvPr/>
        </p:nvSpPr>
        <p:spPr>
          <a:xfrm>
            <a:off x="9640133" y="2662357"/>
            <a:ext cx="4196358" cy="2987278"/>
          </a:xfrm>
          <a:prstGeom prst="roundRect">
            <a:avLst>
              <a:gd fmla="val 4898" name="adj"/>
            </a:avLst>
          </a:prstGeom>
          <a:solidFill>
            <a:srgbClr val="FFFFF4">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11"/>
          <p:cNvSpPr/>
          <p:nvPr/>
        </p:nvSpPr>
        <p:spPr>
          <a:xfrm>
            <a:off x="9640133" y="2631877"/>
            <a:ext cx="4196358" cy="121920"/>
          </a:xfrm>
          <a:prstGeom prst="roundRect">
            <a:avLst>
              <a:gd fmla="val 78139" name="adj"/>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11"/>
          <p:cNvSpPr/>
          <p:nvPr/>
        </p:nvSpPr>
        <p:spPr>
          <a:xfrm>
            <a:off x="11398032" y="2322195"/>
            <a:ext cx="680442" cy="680442"/>
          </a:xfrm>
          <a:prstGeom prst="roundRect">
            <a:avLst>
              <a:gd fmla="val 134383" name="adj"/>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1"/>
          <p:cNvSpPr/>
          <p:nvPr/>
        </p:nvSpPr>
        <p:spPr>
          <a:xfrm>
            <a:off x="11602105" y="2485549"/>
            <a:ext cx="272177" cy="353735"/>
          </a:xfrm>
          <a:prstGeom prst="rect">
            <a:avLst/>
          </a:prstGeom>
          <a:noFill/>
          <a:ln>
            <a:noFill/>
          </a:ln>
        </p:spPr>
        <p:txBody>
          <a:bodyPr anchorCtr="0" anchor="t" bIns="0" lIns="0" spcFirstLastPara="1" rIns="0" wrap="square" tIns="0">
            <a:noAutofit/>
          </a:bodyPr>
          <a:lstStyle/>
          <a:p>
            <a:pPr indent="0" lvl="0" marL="0" marR="0" rtl="0" algn="l">
              <a:lnSpc>
                <a:spcPct val="130951"/>
              </a:lnSpc>
              <a:spcBef>
                <a:spcPts val="0"/>
              </a:spcBef>
              <a:spcAft>
                <a:spcPts val="0"/>
              </a:spcAft>
              <a:buClr>
                <a:srgbClr val="000000"/>
              </a:buClr>
              <a:buSzPts val="2100"/>
              <a:buFont typeface="Marcellus"/>
              <a:buNone/>
            </a:pPr>
            <a:r>
              <a:rPr b="0" i="0" lang="en-US" sz="2100" u="none" cap="none" strike="noStrike">
                <a:solidFill>
                  <a:srgbClr val="000000"/>
                </a:solidFill>
                <a:latin typeface="Marcellus"/>
                <a:ea typeface="Marcellus"/>
                <a:cs typeface="Marcellus"/>
                <a:sym typeface="Marcellus"/>
              </a:rPr>
              <a:t>3</a:t>
            </a:r>
            <a:endParaRPr b="0" i="0" sz="2100" u="none" cap="none" strike="noStrike">
              <a:solidFill>
                <a:srgbClr val="000000"/>
              </a:solidFill>
              <a:latin typeface="Arial"/>
              <a:ea typeface="Arial"/>
              <a:cs typeface="Arial"/>
              <a:sym typeface="Arial"/>
            </a:endParaRPr>
          </a:p>
        </p:txBody>
      </p:sp>
      <p:sp>
        <p:nvSpPr>
          <p:cNvPr id="220" name="Google Shape;220;p11"/>
          <p:cNvSpPr/>
          <p:nvPr/>
        </p:nvSpPr>
        <p:spPr>
          <a:xfrm>
            <a:off x="9897427" y="3229332"/>
            <a:ext cx="3681770" cy="847725"/>
          </a:xfrm>
          <a:prstGeom prst="rect">
            <a:avLst/>
          </a:prstGeom>
          <a:noFill/>
          <a:ln>
            <a:noFill/>
          </a:ln>
        </p:spPr>
        <p:txBody>
          <a:bodyPr anchorCtr="0" anchor="t" bIns="0" lIns="0" spcFirstLastPara="1" rIns="0" wrap="square" tIns="0">
            <a:noAutofit/>
          </a:bodyPr>
          <a:lstStyle/>
          <a:p>
            <a:pPr indent="0" lvl="0" marL="0" marR="0" rtl="0" algn="l">
              <a:lnSpc>
                <a:spcPct val="129410"/>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Does boosting focus equally on all samples?</a:t>
            </a:r>
            <a:endParaRPr b="0" i="0" sz="2550" u="none" cap="none" strike="noStrike">
              <a:solidFill>
                <a:srgbClr val="000000"/>
              </a:solidFill>
              <a:latin typeface="Arial"/>
              <a:ea typeface="Arial"/>
              <a:cs typeface="Arial"/>
              <a:sym typeface="Arial"/>
            </a:endParaRPr>
          </a:p>
        </p:txBody>
      </p:sp>
      <p:sp>
        <p:nvSpPr>
          <p:cNvPr id="221" name="Google Shape;221;p11"/>
          <p:cNvSpPr/>
          <p:nvPr/>
        </p:nvSpPr>
        <p:spPr>
          <a:xfrm>
            <a:off x="9897427" y="4213146"/>
            <a:ext cx="3681770" cy="117919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50"/>
              <a:buFont typeface="Montserrat"/>
              <a:buNone/>
            </a:pPr>
            <a:r>
              <a:rPr b="1" i="0" lang="en-US" sz="1750" u="none" cap="none" strike="noStrike">
                <a:solidFill>
                  <a:srgbClr val="67534F"/>
                </a:solidFill>
                <a:latin typeface="Montserrat"/>
                <a:ea typeface="Montserrat"/>
                <a:cs typeface="Montserrat"/>
                <a:sym typeface="Montserrat"/>
              </a:rPr>
              <a:t>Answer:</a:t>
            </a:r>
            <a:r>
              <a:rPr b="0" i="0" lang="en-US" sz="1750" u="none" cap="none" strike="noStrike">
                <a:solidFill>
                  <a:srgbClr val="67534F"/>
                </a:solidFill>
                <a:latin typeface="Montserrat"/>
                <a:ea typeface="Montserrat"/>
                <a:cs typeface="Montserrat"/>
                <a:sym typeface="Montserrat"/>
              </a:rPr>
              <a:t> No. Boosting adaptively increases focus on difficult, misclassified samples with each iteration.</a:t>
            </a:r>
            <a:endParaRPr b="0" i="0" sz="1750" u="none" cap="none" strike="noStrike">
              <a:solidFill>
                <a:srgbClr val="000000"/>
              </a:solidFill>
              <a:latin typeface="Arial"/>
              <a:ea typeface="Arial"/>
              <a:cs typeface="Arial"/>
              <a:sym typeface="Arial"/>
            </a:endParaRPr>
          </a:p>
        </p:txBody>
      </p:sp>
      <p:sp>
        <p:nvSpPr>
          <p:cNvPr id="222" name="Google Shape;222;p11"/>
          <p:cNvSpPr/>
          <p:nvPr/>
        </p:nvSpPr>
        <p:spPr>
          <a:xfrm>
            <a:off x="793790" y="5904786"/>
            <a:ext cx="13042821" cy="1190506"/>
          </a:xfrm>
          <a:prstGeom prst="roundRect">
            <a:avLst>
              <a:gd fmla="val 8002" name="adj"/>
            </a:avLst>
          </a:prstGeom>
          <a:solidFill>
            <a:srgbClr val="FFD1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223" name="Google Shape;223;p11"/>
          <p:cNvPicPr preferRelativeResize="0"/>
          <p:nvPr/>
        </p:nvPicPr>
        <p:blipFill rotWithShape="1">
          <a:blip r:embed="rId3">
            <a:alphaModFix/>
          </a:blip>
          <a:srcRect b="0" l="0" r="0" t="0"/>
          <a:stretch/>
        </p:blipFill>
        <p:spPr>
          <a:xfrm>
            <a:off x="1020604" y="6218396"/>
            <a:ext cx="283488" cy="226814"/>
          </a:xfrm>
          <a:prstGeom prst="rect">
            <a:avLst/>
          </a:prstGeom>
          <a:noFill/>
          <a:ln>
            <a:noFill/>
          </a:ln>
        </p:spPr>
      </p:pic>
      <p:sp>
        <p:nvSpPr>
          <p:cNvPr id="224" name="Google Shape;224;p11"/>
          <p:cNvSpPr/>
          <p:nvPr/>
        </p:nvSpPr>
        <p:spPr>
          <a:xfrm>
            <a:off x="1530906" y="6188273"/>
            <a:ext cx="12078891" cy="589598"/>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FF954F"/>
              </a:buClr>
              <a:buSzPts val="1750"/>
              <a:buFont typeface="Montserrat"/>
              <a:buNone/>
            </a:pPr>
            <a:r>
              <a:rPr b="1" i="0" lang="en-US" sz="1750" u="none" cap="none" strike="noStrike">
                <a:solidFill>
                  <a:srgbClr val="FF954F"/>
                </a:solidFill>
                <a:latin typeface="Montserrat"/>
                <a:ea typeface="Montserrat"/>
                <a:cs typeface="Montserrat"/>
                <a:sym typeface="Montserrat"/>
              </a:rPr>
              <a:t>Self-assessment:</a:t>
            </a:r>
            <a:r>
              <a:rPr b="0" i="0" lang="en-US" sz="1750" u="none" cap="none" strike="noStrike">
                <a:solidFill>
                  <a:srgbClr val="000000"/>
                </a:solidFill>
                <a:latin typeface="Montserrat"/>
                <a:ea typeface="Montserrat"/>
                <a:cs typeface="Montserrat"/>
                <a:sym typeface="Montserrat"/>
              </a:rPr>
              <a:t> If you can confidently answer these three questions, you understand the core principles of boosting. You're ready to explore specific algorithms like AdaBoost and XGBoost.</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2"/>
          <p:cNvSpPr/>
          <p:nvPr/>
        </p:nvSpPr>
        <p:spPr>
          <a:xfrm>
            <a:off x="793790" y="1993583"/>
            <a:ext cx="10445829" cy="847725"/>
          </a:xfrm>
          <a:prstGeom prst="rect">
            <a:avLst/>
          </a:prstGeom>
          <a:noFill/>
          <a:ln>
            <a:noFill/>
          </a:ln>
        </p:spPr>
        <p:txBody>
          <a:bodyPr anchorCtr="0" anchor="t" bIns="0" lIns="0" spcFirstLastPara="1" rIns="0" wrap="square" tIns="0">
            <a:noAutofit/>
          </a:bodyPr>
          <a:lstStyle/>
          <a:p>
            <a:pPr indent="0" lvl="0" marL="0" marR="0" rtl="0" algn="l">
              <a:lnSpc>
                <a:spcPct val="130392"/>
              </a:lnSpc>
              <a:spcBef>
                <a:spcPts val="0"/>
              </a:spcBef>
              <a:spcAft>
                <a:spcPts val="0"/>
              </a:spcAft>
              <a:buClr>
                <a:srgbClr val="532418"/>
              </a:buClr>
              <a:buSzPts val="5100"/>
              <a:buFont typeface="Marcellus"/>
              <a:buNone/>
            </a:pPr>
            <a:r>
              <a:rPr b="0" i="0" lang="en-US" sz="5100" u="none" cap="none" strike="noStrike">
                <a:solidFill>
                  <a:srgbClr val="532418"/>
                </a:solidFill>
                <a:latin typeface="Marcellus"/>
                <a:ea typeface="Marcellus"/>
                <a:cs typeface="Marcellus"/>
                <a:sym typeface="Marcellus"/>
              </a:rPr>
              <a:t>Why Single Models Often Fall Short</a:t>
            </a:r>
            <a:endParaRPr b="0" i="0" sz="5100" u="none" cap="none" strike="noStrike">
              <a:solidFill>
                <a:srgbClr val="000000"/>
              </a:solidFill>
              <a:latin typeface="Arial"/>
              <a:ea typeface="Arial"/>
              <a:cs typeface="Arial"/>
              <a:sym typeface="Arial"/>
            </a:endParaRPr>
          </a:p>
        </p:txBody>
      </p:sp>
      <p:sp>
        <p:nvSpPr>
          <p:cNvPr id="58" name="Google Shape;58;p2"/>
          <p:cNvSpPr/>
          <p:nvPr/>
        </p:nvSpPr>
        <p:spPr>
          <a:xfrm>
            <a:off x="793790" y="3408283"/>
            <a:ext cx="3524726" cy="423863"/>
          </a:xfrm>
          <a:prstGeom prst="rect">
            <a:avLst/>
          </a:prstGeom>
          <a:noFill/>
          <a:ln>
            <a:noFill/>
          </a:ln>
        </p:spPr>
        <p:txBody>
          <a:bodyPr anchorCtr="0" anchor="t" bIns="0" lIns="0" spcFirstLastPara="1" rIns="0" wrap="square" tIns="0">
            <a:noAutofit/>
          </a:bodyPr>
          <a:lstStyle/>
          <a:p>
            <a:pPr indent="0" lvl="0" marL="0" marR="0" rtl="0" algn="l">
              <a:lnSpc>
                <a:spcPct val="129410"/>
              </a:lnSpc>
              <a:spcBef>
                <a:spcPts val="0"/>
              </a:spcBef>
              <a:spcAft>
                <a:spcPts val="0"/>
              </a:spcAft>
              <a:buClr>
                <a:srgbClr val="532418"/>
              </a:buClr>
              <a:buSzPts val="2550"/>
              <a:buFont typeface="Marcellus"/>
              <a:buNone/>
            </a:pPr>
            <a:r>
              <a:rPr b="0" i="0" lang="en-US" sz="2550" u="none" cap="none" strike="noStrike">
                <a:solidFill>
                  <a:srgbClr val="532418"/>
                </a:solidFill>
                <a:latin typeface="Marcellus"/>
                <a:ea typeface="Marcellus"/>
                <a:cs typeface="Marcellus"/>
                <a:sym typeface="Marcellus"/>
              </a:rPr>
              <a:t>The Single-Pass Problem</a:t>
            </a:r>
            <a:endParaRPr b="0" i="0" sz="2550" u="none" cap="none" strike="noStrike">
              <a:solidFill>
                <a:srgbClr val="000000"/>
              </a:solidFill>
              <a:latin typeface="Arial"/>
              <a:ea typeface="Arial"/>
              <a:cs typeface="Arial"/>
              <a:sym typeface="Arial"/>
            </a:endParaRPr>
          </a:p>
        </p:txBody>
      </p:sp>
      <p:sp>
        <p:nvSpPr>
          <p:cNvPr id="59" name="Google Shape;59;p2"/>
          <p:cNvSpPr/>
          <p:nvPr/>
        </p:nvSpPr>
        <p:spPr>
          <a:xfrm>
            <a:off x="793790" y="4058960"/>
            <a:ext cx="6244709" cy="884396"/>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When a model sees data only once, it treats all patterns equally. Some patterns are straightforward to learn, while others require more attention and nuance.</a:t>
            </a:r>
            <a:endParaRPr b="0" i="0" sz="1750" u="none" cap="none" strike="noStrike">
              <a:solidFill>
                <a:srgbClr val="000000"/>
              </a:solidFill>
              <a:latin typeface="Arial"/>
              <a:ea typeface="Arial"/>
              <a:cs typeface="Arial"/>
              <a:sym typeface="Arial"/>
            </a:endParaRPr>
          </a:p>
        </p:txBody>
      </p:sp>
      <p:sp>
        <p:nvSpPr>
          <p:cNvPr id="60" name="Google Shape;60;p2"/>
          <p:cNvSpPr/>
          <p:nvPr/>
        </p:nvSpPr>
        <p:spPr>
          <a:xfrm>
            <a:off x="793790" y="5147429"/>
            <a:ext cx="6244709" cy="884396"/>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A single model may achieve decent overall accuracy but consistently struggle with difficult edge cases - the examples that matter most in real applications.</a:t>
            </a:r>
            <a:endParaRPr b="0" i="0" sz="1750" u="none" cap="none" strike="noStrike">
              <a:solidFill>
                <a:srgbClr val="000000"/>
              </a:solidFill>
              <a:latin typeface="Arial"/>
              <a:ea typeface="Arial"/>
              <a:cs typeface="Arial"/>
              <a:sym typeface="Arial"/>
            </a:endParaRPr>
          </a:p>
        </p:txBody>
      </p:sp>
      <p:sp>
        <p:nvSpPr>
          <p:cNvPr id="61" name="Google Shape;61;p2"/>
          <p:cNvSpPr/>
          <p:nvPr/>
        </p:nvSpPr>
        <p:spPr>
          <a:xfrm>
            <a:off x="7599521" y="3385542"/>
            <a:ext cx="6244709" cy="147399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50"/>
              <a:buFont typeface="Montserrat"/>
              <a:buNone/>
            </a:pPr>
            <a:r>
              <a:rPr b="1" i="0" lang="en-US" sz="1750" u="none" cap="none" strike="noStrike">
                <a:solidFill>
                  <a:srgbClr val="67534F"/>
                </a:solidFill>
                <a:latin typeface="Montserrat"/>
                <a:ea typeface="Montserrat"/>
                <a:cs typeface="Montserrat"/>
                <a:sym typeface="Montserrat"/>
              </a:rPr>
              <a:t>Think of it this way:</a:t>
            </a:r>
            <a:r>
              <a:rPr b="0" i="0" lang="en-US" sz="1750" u="none" cap="none" strike="noStrike">
                <a:solidFill>
                  <a:srgbClr val="67534F"/>
                </a:solidFill>
                <a:latin typeface="Montserrat"/>
                <a:ea typeface="Montserrat"/>
                <a:cs typeface="Montserrat"/>
                <a:sym typeface="Montserrat"/>
              </a:rPr>
              <a:t> Some students repeatedly fail the same exam question. A good teacher doesn't ignore this - they focus extra attention on those challenging concepts. Boosting applies this same principle to machine learning.</a:t>
            </a:r>
            <a:endParaRPr b="0" i="0" sz="175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3"/>
          <p:cNvSpPr/>
          <p:nvPr/>
        </p:nvSpPr>
        <p:spPr>
          <a:xfrm>
            <a:off x="793790" y="1576626"/>
            <a:ext cx="8153638" cy="847725"/>
          </a:xfrm>
          <a:prstGeom prst="rect">
            <a:avLst/>
          </a:prstGeom>
          <a:noFill/>
          <a:ln>
            <a:noFill/>
          </a:ln>
        </p:spPr>
        <p:txBody>
          <a:bodyPr anchorCtr="0" anchor="t" bIns="0" lIns="0" spcFirstLastPara="1" rIns="0" wrap="square" tIns="0">
            <a:noAutofit/>
          </a:bodyPr>
          <a:lstStyle/>
          <a:p>
            <a:pPr indent="0" lvl="0" marL="0" marR="0" rtl="0" algn="l">
              <a:lnSpc>
                <a:spcPct val="130392"/>
              </a:lnSpc>
              <a:spcBef>
                <a:spcPts val="0"/>
              </a:spcBef>
              <a:spcAft>
                <a:spcPts val="0"/>
              </a:spcAft>
              <a:buClr>
                <a:srgbClr val="532418"/>
              </a:buClr>
              <a:buSzPts val="5100"/>
              <a:buFont typeface="Marcellus"/>
              <a:buNone/>
            </a:pPr>
            <a:r>
              <a:rPr b="0" i="0" lang="en-US" sz="5100" u="none" cap="none" strike="noStrike">
                <a:solidFill>
                  <a:srgbClr val="532418"/>
                </a:solidFill>
                <a:latin typeface="Marcellus"/>
                <a:ea typeface="Marcellus"/>
                <a:cs typeface="Marcellus"/>
                <a:sym typeface="Marcellus"/>
              </a:rPr>
              <a:t>Weak Learners Are Not Bad</a:t>
            </a:r>
            <a:endParaRPr b="0" i="0" sz="5100" u="none" cap="none" strike="noStrike">
              <a:solidFill>
                <a:srgbClr val="000000"/>
              </a:solidFill>
              <a:latin typeface="Arial"/>
              <a:ea typeface="Arial"/>
              <a:cs typeface="Arial"/>
              <a:sym typeface="Arial"/>
            </a:endParaRPr>
          </a:p>
        </p:txBody>
      </p:sp>
      <p:sp>
        <p:nvSpPr>
          <p:cNvPr id="68" name="Google Shape;68;p3"/>
          <p:cNvSpPr/>
          <p:nvPr/>
        </p:nvSpPr>
        <p:spPr>
          <a:xfrm>
            <a:off x="793790" y="2764512"/>
            <a:ext cx="4196358" cy="2533293"/>
          </a:xfrm>
          <a:prstGeom prst="roundRect">
            <a:avLst>
              <a:gd fmla="val 3761"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3"/>
          <p:cNvSpPr/>
          <p:nvPr/>
        </p:nvSpPr>
        <p:spPr>
          <a:xfrm>
            <a:off x="1043464" y="3014186"/>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0"/>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What They Are</a:t>
            </a:r>
            <a:endParaRPr b="0" i="0" sz="2550" u="none" cap="none" strike="noStrike">
              <a:solidFill>
                <a:srgbClr val="000000"/>
              </a:solidFill>
              <a:latin typeface="Arial"/>
              <a:ea typeface="Arial"/>
              <a:cs typeface="Arial"/>
              <a:sym typeface="Arial"/>
            </a:endParaRPr>
          </a:p>
        </p:txBody>
      </p:sp>
      <p:sp>
        <p:nvSpPr>
          <p:cNvPr id="70" name="Google Shape;70;p3"/>
          <p:cNvSpPr/>
          <p:nvPr/>
        </p:nvSpPr>
        <p:spPr>
          <a:xfrm>
            <a:off x="1043464" y="3574137"/>
            <a:ext cx="3697010" cy="884396"/>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A weak learner is a deliberately simple model that is just slightly better than random guessing.</a:t>
            </a:r>
            <a:endParaRPr b="0" i="0" sz="1750" u="none" cap="none" strike="noStrike">
              <a:solidFill>
                <a:srgbClr val="000000"/>
              </a:solidFill>
              <a:latin typeface="Arial"/>
              <a:ea typeface="Arial"/>
              <a:cs typeface="Arial"/>
              <a:sym typeface="Arial"/>
            </a:endParaRPr>
          </a:p>
        </p:txBody>
      </p:sp>
      <p:sp>
        <p:nvSpPr>
          <p:cNvPr id="71" name="Google Shape;71;p3"/>
          <p:cNvSpPr/>
          <p:nvPr/>
        </p:nvSpPr>
        <p:spPr>
          <a:xfrm>
            <a:off x="5216962" y="2764512"/>
            <a:ext cx="4196358" cy="2533293"/>
          </a:xfrm>
          <a:prstGeom prst="roundRect">
            <a:avLst>
              <a:gd fmla="val 3761"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3"/>
          <p:cNvSpPr/>
          <p:nvPr/>
        </p:nvSpPr>
        <p:spPr>
          <a:xfrm>
            <a:off x="5466636" y="3014186"/>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0"/>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Why We Use Them</a:t>
            </a:r>
            <a:endParaRPr b="0" i="0" sz="2550" u="none" cap="none" strike="noStrike">
              <a:solidFill>
                <a:srgbClr val="000000"/>
              </a:solidFill>
              <a:latin typeface="Arial"/>
              <a:ea typeface="Arial"/>
              <a:cs typeface="Arial"/>
              <a:sym typeface="Arial"/>
            </a:endParaRPr>
          </a:p>
        </p:txBody>
      </p:sp>
      <p:sp>
        <p:nvSpPr>
          <p:cNvPr id="73" name="Google Shape;73;p3"/>
          <p:cNvSpPr/>
          <p:nvPr/>
        </p:nvSpPr>
        <p:spPr>
          <a:xfrm>
            <a:off x="5466636" y="3574137"/>
            <a:ext cx="3697010" cy="117919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Weak learners are fast to train, resistant to overfitting, and easy to combine. Their simplicity is a feature, not a flaw.</a:t>
            </a:r>
            <a:endParaRPr b="0" i="0" sz="1750" u="none" cap="none" strike="noStrike">
              <a:solidFill>
                <a:srgbClr val="000000"/>
              </a:solidFill>
              <a:latin typeface="Arial"/>
              <a:ea typeface="Arial"/>
              <a:cs typeface="Arial"/>
              <a:sym typeface="Arial"/>
            </a:endParaRPr>
          </a:p>
        </p:txBody>
      </p:sp>
      <p:sp>
        <p:nvSpPr>
          <p:cNvPr id="74" name="Google Shape;74;p3"/>
          <p:cNvSpPr/>
          <p:nvPr/>
        </p:nvSpPr>
        <p:spPr>
          <a:xfrm>
            <a:off x="9640133" y="2764512"/>
            <a:ext cx="4196358" cy="2533293"/>
          </a:xfrm>
          <a:prstGeom prst="roundRect">
            <a:avLst>
              <a:gd fmla="val 3761"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3"/>
          <p:cNvSpPr/>
          <p:nvPr/>
        </p:nvSpPr>
        <p:spPr>
          <a:xfrm>
            <a:off x="9889808" y="3014186"/>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0"/>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The Power</a:t>
            </a:r>
            <a:endParaRPr b="0" i="0" sz="2550" u="none" cap="none" strike="noStrike">
              <a:solidFill>
                <a:srgbClr val="000000"/>
              </a:solidFill>
              <a:latin typeface="Arial"/>
              <a:ea typeface="Arial"/>
              <a:cs typeface="Arial"/>
              <a:sym typeface="Arial"/>
            </a:endParaRPr>
          </a:p>
        </p:txBody>
      </p:sp>
      <p:sp>
        <p:nvSpPr>
          <p:cNvPr id="76" name="Google Shape;76;p3"/>
          <p:cNvSpPr/>
          <p:nvPr/>
        </p:nvSpPr>
        <p:spPr>
          <a:xfrm>
            <a:off x="9889808" y="3574137"/>
            <a:ext cx="3697010" cy="147399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When combined strategically, hundreds of weak learners create a model far stronger than any single complex model could be.</a:t>
            </a:r>
            <a:endParaRPr b="0" i="0" sz="1750" u="none" cap="none" strike="noStrike">
              <a:solidFill>
                <a:srgbClr val="000000"/>
              </a:solidFill>
              <a:latin typeface="Arial"/>
              <a:ea typeface="Arial"/>
              <a:cs typeface="Arial"/>
              <a:sym typeface="Arial"/>
            </a:endParaRPr>
          </a:p>
        </p:txBody>
      </p:sp>
      <p:sp>
        <p:nvSpPr>
          <p:cNvPr id="77" name="Google Shape;77;p3"/>
          <p:cNvSpPr/>
          <p:nvPr/>
        </p:nvSpPr>
        <p:spPr>
          <a:xfrm>
            <a:off x="1133951" y="5808107"/>
            <a:ext cx="12702659" cy="589598"/>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1" i="0" lang="en-US" sz="1750" u="none" cap="none" strike="noStrike">
                <a:solidFill>
                  <a:srgbClr val="67534F"/>
                </a:solidFill>
                <a:latin typeface="Montserrat"/>
                <a:ea typeface="Montserrat"/>
                <a:cs typeface="Montserrat"/>
                <a:sym typeface="Montserrat"/>
              </a:rPr>
              <a:t>Remember:</a:t>
            </a:r>
            <a:r>
              <a:rPr b="0" i="0" lang="en-US" sz="1750" u="none" cap="none" strike="noStrike">
                <a:solidFill>
                  <a:srgbClr val="67534F"/>
                </a:solidFill>
                <a:latin typeface="Montserrat"/>
                <a:ea typeface="Montserrat"/>
                <a:cs typeface="Montserrat"/>
                <a:sym typeface="Montserrat"/>
              </a:rPr>
              <a:t> Weak learners are simple </a:t>
            </a:r>
            <a:r>
              <a:rPr b="0" i="1" lang="en-US" sz="1750" u="none" cap="none" strike="noStrike">
                <a:solidFill>
                  <a:srgbClr val="67534F"/>
                </a:solidFill>
                <a:latin typeface="Montserrat"/>
                <a:ea typeface="Montserrat"/>
                <a:cs typeface="Montserrat"/>
                <a:sym typeface="Montserrat"/>
              </a:rPr>
              <a:t>on purpose</a:t>
            </a:r>
            <a:r>
              <a:rPr b="0" i="0" lang="en-US" sz="1750" u="none" cap="none" strike="noStrike">
                <a:solidFill>
                  <a:srgbClr val="67534F"/>
                </a:solidFill>
                <a:latin typeface="Montserrat"/>
                <a:ea typeface="Montserrat"/>
                <a:cs typeface="Montserrat"/>
                <a:sym typeface="Montserrat"/>
              </a:rPr>
              <a:t>. Their collective strength comes from intelligent combination, not individual complexity.</a:t>
            </a:r>
            <a:endParaRPr b="0" i="0" sz="1750" u="none" cap="none" strike="noStrike">
              <a:solidFill>
                <a:srgbClr val="000000"/>
              </a:solidFill>
              <a:latin typeface="Arial"/>
              <a:ea typeface="Arial"/>
              <a:cs typeface="Arial"/>
              <a:sym typeface="Arial"/>
            </a:endParaRPr>
          </a:p>
        </p:txBody>
      </p:sp>
      <p:sp>
        <p:nvSpPr>
          <p:cNvPr id="78" name="Google Shape;78;p3"/>
          <p:cNvSpPr/>
          <p:nvPr/>
        </p:nvSpPr>
        <p:spPr>
          <a:xfrm>
            <a:off x="793790" y="5552956"/>
            <a:ext cx="30480" cy="1099899"/>
          </a:xfrm>
          <a:prstGeom prst="rect">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4"/>
          <p:cNvSpPr/>
          <p:nvPr/>
        </p:nvSpPr>
        <p:spPr>
          <a:xfrm>
            <a:off x="739378" y="698302"/>
            <a:ext cx="6461284" cy="789503"/>
          </a:xfrm>
          <a:prstGeom prst="rect">
            <a:avLst/>
          </a:prstGeom>
          <a:noFill/>
          <a:ln>
            <a:noFill/>
          </a:ln>
        </p:spPr>
        <p:txBody>
          <a:bodyPr anchorCtr="0" anchor="t" bIns="0" lIns="0" spcFirstLastPara="1" rIns="0" wrap="square" tIns="0">
            <a:noAutofit/>
          </a:bodyPr>
          <a:lstStyle/>
          <a:p>
            <a:pPr indent="0" lvl="0" marL="0" marR="0" rtl="0" algn="l">
              <a:lnSpc>
                <a:spcPct val="130526"/>
              </a:lnSpc>
              <a:spcBef>
                <a:spcPts val="0"/>
              </a:spcBef>
              <a:spcAft>
                <a:spcPts val="0"/>
              </a:spcAft>
              <a:buClr>
                <a:srgbClr val="532418"/>
              </a:buClr>
              <a:buSzPts val="4750"/>
              <a:buFont typeface="Marcellus"/>
              <a:buNone/>
            </a:pPr>
            <a:r>
              <a:rPr b="0" i="0" lang="en-US" sz="4750" u="none" cap="none" strike="noStrike">
                <a:solidFill>
                  <a:srgbClr val="532418"/>
                </a:solidFill>
                <a:latin typeface="Marcellus"/>
                <a:ea typeface="Marcellus"/>
                <a:cs typeface="Marcellus"/>
                <a:sym typeface="Marcellus"/>
              </a:rPr>
              <a:t>The Core Boosting Idea</a:t>
            </a:r>
            <a:endParaRPr b="0" i="0" sz="4750" u="none" cap="none" strike="noStrike">
              <a:solidFill>
                <a:srgbClr val="000000"/>
              </a:solidFill>
              <a:latin typeface="Arial"/>
              <a:ea typeface="Arial"/>
              <a:cs typeface="Arial"/>
              <a:sym typeface="Arial"/>
            </a:endParaRPr>
          </a:p>
        </p:txBody>
      </p:sp>
      <p:sp>
        <p:nvSpPr>
          <p:cNvPr id="85" name="Google Shape;85;p4"/>
          <p:cNvSpPr/>
          <p:nvPr/>
        </p:nvSpPr>
        <p:spPr>
          <a:xfrm>
            <a:off x="739378" y="1804630"/>
            <a:ext cx="6470213" cy="633651"/>
          </a:xfrm>
          <a:prstGeom prst="roundRect">
            <a:avLst>
              <a:gd fmla="val 480083"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4"/>
          <p:cNvSpPr/>
          <p:nvPr/>
        </p:nvSpPr>
        <p:spPr>
          <a:xfrm>
            <a:off x="3816072" y="1915478"/>
            <a:ext cx="316825" cy="411837"/>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2450"/>
              <a:buFont typeface="Marcellus"/>
              <a:buNone/>
            </a:pPr>
            <a:r>
              <a:rPr b="0" i="0" lang="en-US" sz="2450" u="none" cap="none" strike="noStrike">
                <a:solidFill>
                  <a:srgbClr val="67534F"/>
                </a:solidFill>
                <a:latin typeface="Marcellus"/>
                <a:ea typeface="Marcellus"/>
                <a:cs typeface="Marcellus"/>
                <a:sym typeface="Marcellus"/>
              </a:rPr>
              <a:t>1</a:t>
            </a:r>
            <a:endParaRPr b="0" i="0" sz="2450" u="none" cap="none" strike="noStrike">
              <a:solidFill>
                <a:srgbClr val="000000"/>
              </a:solidFill>
              <a:latin typeface="Arial"/>
              <a:ea typeface="Arial"/>
              <a:cs typeface="Arial"/>
              <a:sym typeface="Arial"/>
            </a:endParaRPr>
          </a:p>
        </p:txBody>
      </p:sp>
      <p:sp>
        <p:nvSpPr>
          <p:cNvPr id="87" name="Google Shape;87;p4"/>
          <p:cNvSpPr/>
          <p:nvPr/>
        </p:nvSpPr>
        <p:spPr>
          <a:xfrm>
            <a:off x="950595" y="2649498"/>
            <a:ext cx="3036689" cy="394811"/>
          </a:xfrm>
          <a:prstGeom prst="rect">
            <a:avLst/>
          </a:prstGeom>
          <a:noFill/>
          <a:ln>
            <a:noFill/>
          </a:ln>
        </p:spPr>
        <p:txBody>
          <a:bodyPr anchorCtr="0" anchor="t" bIns="0" lIns="0" spcFirstLastPara="1" rIns="0" wrap="square" tIns="0">
            <a:noAutofit/>
          </a:bodyPr>
          <a:lstStyle/>
          <a:p>
            <a:pPr indent="0" lvl="0" marL="0" marR="0" rtl="0" algn="l">
              <a:lnSpc>
                <a:spcPct val="131914"/>
              </a:lnSpc>
              <a:spcBef>
                <a:spcPts val="0"/>
              </a:spcBef>
              <a:spcAft>
                <a:spcPts val="0"/>
              </a:spcAft>
              <a:buClr>
                <a:srgbClr val="67534F"/>
              </a:buClr>
              <a:buSzPts val="2350"/>
              <a:buFont typeface="Marcellus"/>
              <a:buNone/>
            </a:pPr>
            <a:r>
              <a:rPr b="0" i="0" lang="en-US" sz="2350" u="none" cap="none" strike="noStrike">
                <a:solidFill>
                  <a:srgbClr val="67534F"/>
                </a:solidFill>
                <a:latin typeface="Marcellus"/>
                <a:ea typeface="Marcellus"/>
                <a:cs typeface="Marcellus"/>
                <a:sym typeface="Marcellus"/>
              </a:rPr>
              <a:t>Train a Simple Model</a:t>
            </a:r>
            <a:endParaRPr b="0" i="0" sz="2350" u="none" cap="none" strike="noStrike">
              <a:solidFill>
                <a:srgbClr val="000000"/>
              </a:solidFill>
              <a:latin typeface="Arial"/>
              <a:ea typeface="Arial"/>
              <a:cs typeface="Arial"/>
              <a:sym typeface="Arial"/>
            </a:endParaRPr>
          </a:p>
        </p:txBody>
      </p:sp>
      <p:sp>
        <p:nvSpPr>
          <p:cNvPr id="88" name="Google Shape;88;p4"/>
          <p:cNvSpPr/>
          <p:nvPr/>
        </p:nvSpPr>
        <p:spPr>
          <a:xfrm>
            <a:off x="950595" y="3170992"/>
            <a:ext cx="6047780" cy="549116"/>
          </a:xfrm>
          <a:prstGeom prst="rect">
            <a:avLst/>
          </a:prstGeom>
          <a:noFill/>
          <a:ln>
            <a:noFill/>
          </a:ln>
        </p:spPr>
        <p:txBody>
          <a:bodyPr anchorCtr="0" anchor="t" bIns="0" lIns="0" spcFirstLastPara="1" rIns="0" wrap="square" tIns="0">
            <a:noAutofit/>
          </a:bodyPr>
          <a:lstStyle/>
          <a:p>
            <a:pPr indent="0" lvl="0" marL="0" marR="0" rtl="0" algn="l">
              <a:lnSpc>
                <a:spcPct val="130302"/>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Start with a weak learner on your training data. It will make some correct predictions and some mistakes.</a:t>
            </a:r>
            <a:endParaRPr b="0" i="0" sz="1650" u="none" cap="none" strike="noStrike">
              <a:solidFill>
                <a:srgbClr val="000000"/>
              </a:solidFill>
              <a:latin typeface="Arial"/>
              <a:ea typeface="Arial"/>
              <a:cs typeface="Arial"/>
              <a:sym typeface="Arial"/>
            </a:endParaRPr>
          </a:p>
        </p:txBody>
      </p:sp>
      <p:sp>
        <p:nvSpPr>
          <p:cNvPr id="89" name="Google Shape;89;p4"/>
          <p:cNvSpPr/>
          <p:nvPr/>
        </p:nvSpPr>
        <p:spPr>
          <a:xfrm>
            <a:off x="7420808" y="1804630"/>
            <a:ext cx="6470213" cy="633651"/>
          </a:xfrm>
          <a:prstGeom prst="roundRect">
            <a:avLst>
              <a:gd fmla="val 480083"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4"/>
          <p:cNvSpPr/>
          <p:nvPr/>
        </p:nvSpPr>
        <p:spPr>
          <a:xfrm>
            <a:off x="10497502" y="1915478"/>
            <a:ext cx="316825" cy="411837"/>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2450"/>
              <a:buFont typeface="Marcellus"/>
              <a:buNone/>
            </a:pPr>
            <a:r>
              <a:rPr b="0" i="0" lang="en-US" sz="2450" u="none" cap="none" strike="noStrike">
                <a:solidFill>
                  <a:srgbClr val="67534F"/>
                </a:solidFill>
                <a:latin typeface="Marcellus"/>
                <a:ea typeface="Marcellus"/>
                <a:cs typeface="Marcellus"/>
                <a:sym typeface="Marcellus"/>
              </a:rPr>
              <a:t>2</a:t>
            </a:r>
            <a:endParaRPr b="0" i="0" sz="2450" u="none" cap="none" strike="noStrike">
              <a:solidFill>
                <a:srgbClr val="000000"/>
              </a:solidFill>
              <a:latin typeface="Arial"/>
              <a:ea typeface="Arial"/>
              <a:cs typeface="Arial"/>
              <a:sym typeface="Arial"/>
            </a:endParaRPr>
          </a:p>
        </p:txBody>
      </p:sp>
      <p:sp>
        <p:nvSpPr>
          <p:cNvPr id="91" name="Google Shape;91;p4"/>
          <p:cNvSpPr/>
          <p:nvPr/>
        </p:nvSpPr>
        <p:spPr>
          <a:xfrm>
            <a:off x="7632025" y="2649498"/>
            <a:ext cx="3036689" cy="394811"/>
          </a:xfrm>
          <a:prstGeom prst="rect">
            <a:avLst/>
          </a:prstGeom>
          <a:noFill/>
          <a:ln>
            <a:noFill/>
          </a:ln>
        </p:spPr>
        <p:txBody>
          <a:bodyPr anchorCtr="0" anchor="t" bIns="0" lIns="0" spcFirstLastPara="1" rIns="0" wrap="square" tIns="0">
            <a:noAutofit/>
          </a:bodyPr>
          <a:lstStyle/>
          <a:p>
            <a:pPr indent="0" lvl="0" marL="0" marR="0" rtl="0" algn="l">
              <a:lnSpc>
                <a:spcPct val="131914"/>
              </a:lnSpc>
              <a:spcBef>
                <a:spcPts val="0"/>
              </a:spcBef>
              <a:spcAft>
                <a:spcPts val="0"/>
              </a:spcAft>
              <a:buClr>
                <a:srgbClr val="67534F"/>
              </a:buClr>
              <a:buSzPts val="2350"/>
              <a:buFont typeface="Marcellus"/>
              <a:buNone/>
            </a:pPr>
            <a:r>
              <a:rPr b="0" i="0" lang="en-US" sz="2350" u="none" cap="none" strike="noStrike">
                <a:solidFill>
                  <a:srgbClr val="67534F"/>
                </a:solidFill>
                <a:latin typeface="Marcellus"/>
                <a:ea typeface="Marcellus"/>
                <a:cs typeface="Marcellus"/>
                <a:sym typeface="Marcellus"/>
              </a:rPr>
              <a:t>Identify Mistakes</a:t>
            </a:r>
            <a:endParaRPr b="0" i="0" sz="2350" u="none" cap="none" strike="noStrike">
              <a:solidFill>
                <a:srgbClr val="000000"/>
              </a:solidFill>
              <a:latin typeface="Arial"/>
              <a:ea typeface="Arial"/>
              <a:cs typeface="Arial"/>
              <a:sym typeface="Arial"/>
            </a:endParaRPr>
          </a:p>
        </p:txBody>
      </p:sp>
      <p:sp>
        <p:nvSpPr>
          <p:cNvPr id="92" name="Google Shape;92;p4"/>
          <p:cNvSpPr/>
          <p:nvPr/>
        </p:nvSpPr>
        <p:spPr>
          <a:xfrm>
            <a:off x="7632025" y="3170992"/>
            <a:ext cx="6047780" cy="549116"/>
          </a:xfrm>
          <a:prstGeom prst="rect">
            <a:avLst/>
          </a:prstGeom>
          <a:noFill/>
          <a:ln>
            <a:noFill/>
          </a:ln>
        </p:spPr>
        <p:txBody>
          <a:bodyPr anchorCtr="0" anchor="t" bIns="0" lIns="0" spcFirstLastPara="1" rIns="0" wrap="square" tIns="0">
            <a:noAutofit/>
          </a:bodyPr>
          <a:lstStyle/>
          <a:p>
            <a:pPr indent="0" lvl="0" marL="0" marR="0" rtl="0" algn="l">
              <a:lnSpc>
                <a:spcPct val="130302"/>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Analyze which examples the model got wrong. These are the patterns that need more attention.</a:t>
            </a:r>
            <a:endParaRPr b="0" i="0" sz="1650" u="none" cap="none" strike="noStrike">
              <a:solidFill>
                <a:srgbClr val="000000"/>
              </a:solidFill>
              <a:latin typeface="Arial"/>
              <a:ea typeface="Arial"/>
              <a:cs typeface="Arial"/>
              <a:sym typeface="Arial"/>
            </a:endParaRPr>
          </a:p>
        </p:txBody>
      </p:sp>
      <p:sp>
        <p:nvSpPr>
          <p:cNvPr id="93" name="Google Shape;93;p4"/>
          <p:cNvSpPr/>
          <p:nvPr/>
        </p:nvSpPr>
        <p:spPr>
          <a:xfrm>
            <a:off x="739378" y="4142542"/>
            <a:ext cx="6470213" cy="633651"/>
          </a:xfrm>
          <a:prstGeom prst="roundRect">
            <a:avLst>
              <a:gd fmla="val 480083"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4"/>
          <p:cNvSpPr/>
          <p:nvPr/>
        </p:nvSpPr>
        <p:spPr>
          <a:xfrm>
            <a:off x="3816072" y="4253389"/>
            <a:ext cx="316825" cy="411837"/>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2450"/>
              <a:buFont typeface="Marcellus"/>
              <a:buNone/>
            </a:pPr>
            <a:r>
              <a:rPr b="0" i="0" lang="en-US" sz="2450" u="none" cap="none" strike="noStrike">
                <a:solidFill>
                  <a:srgbClr val="67534F"/>
                </a:solidFill>
                <a:latin typeface="Marcellus"/>
                <a:ea typeface="Marcellus"/>
                <a:cs typeface="Marcellus"/>
                <a:sym typeface="Marcellus"/>
              </a:rPr>
              <a:t>3</a:t>
            </a:r>
            <a:endParaRPr b="0" i="0" sz="2450" u="none" cap="none" strike="noStrike">
              <a:solidFill>
                <a:srgbClr val="000000"/>
              </a:solidFill>
              <a:latin typeface="Arial"/>
              <a:ea typeface="Arial"/>
              <a:cs typeface="Arial"/>
              <a:sym typeface="Arial"/>
            </a:endParaRPr>
          </a:p>
        </p:txBody>
      </p:sp>
      <p:sp>
        <p:nvSpPr>
          <p:cNvPr id="95" name="Google Shape;95;p4"/>
          <p:cNvSpPr/>
          <p:nvPr/>
        </p:nvSpPr>
        <p:spPr>
          <a:xfrm>
            <a:off x="950595" y="4987409"/>
            <a:ext cx="3036689" cy="394811"/>
          </a:xfrm>
          <a:prstGeom prst="rect">
            <a:avLst/>
          </a:prstGeom>
          <a:noFill/>
          <a:ln>
            <a:noFill/>
          </a:ln>
        </p:spPr>
        <p:txBody>
          <a:bodyPr anchorCtr="0" anchor="t" bIns="0" lIns="0" spcFirstLastPara="1" rIns="0" wrap="square" tIns="0">
            <a:noAutofit/>
          </a:bodyPr>
          <a:lstStyle/>
          <a:p>
            <a:pPr indent="0" lvl="0" marL="0" marR="0" rtl="0" algn="l">
              <a:lnSpc>
                <a:spcPct val="131914"/>
              </a:lnSpc>
              <a:spcBef>
                <a:spcPts val="0"/>
              </a:spcBef>
              <a:spcAft>
                <a:spcPts val="0"/>
              </a:spcAft>
              <a:buClr>
                <a:srgbClr val="67534F"/>
              </a:buClr>
              <a:buSzPts val="2350"/>
              <a:buFont typeface="Marcellus"/>
              <a:buNone/>
            </a:pPr>
            <a:r>
              <a:rPr b="0" i="0" lang="en-US" sz="2350" u="none" cap="none" strike="noStrike">
                <a:solidFill>
                  <a:srgbClr val="67534F"/>
                </a:solidFill>
                <a:latin typeface="Marcellus"/>
                <a:ea typeface="Marcellus"/>
                <a:cs typeface="Marcellus"/>
                <a:sym typeface="Marcellus"/>
              </a:rPr>
              <a:t>Increase Importance</a:t>
            </a:r>
            <a:endParaRPr b="0" i="0" sz="2350" u="none" cap="none" strike="noStrike">
              <a:solidFill>
                <a:srgbClr val="000000"/>
              </a:solidFill>
              <a:latin typeface="Arial"/>
              <a:ea typeface="Arial"/>
              <a:cs typeface="Arial"/>
              <a:sym typeface="Arial"/>
            </a:endParaRPr>
          </a:p>
        </p:txBody>
      </p:sp>
      <p:sp>
        <p:nvSpPr>
          <p:cNvPr id="96" name="Google Shape;96;p4"/>
          <p:cNvSpPr/>
          <p:nvPr/>
        </p:nvSpPr>
        <p:spPr>
          <a:xfrm>
            <a:off x="950595" y="5508903"/>
            <a:ext cx="6047780" cy="549116"/>
          </a:xfrm>
          <a:prstGeom prst="rect">
            <a:avLst/>
          </a:prstGeom>
          <a:noFill/>
          <a:ln>
            <a:noFill/>
          </a:ln>
        </p:spPr>
        <p:txBody>
          <a:bodyPr anchorCtr="0" anchor="t" bIns="0" lIns="0" spcFirstLastPara="1" rIns="0" wrap="square" tIns="0">
            <a:noAutofit/>
          </a:bodyPr>
          <a:lstStyle/>
          <a:p>
            <a:pPr indent="0" lvl="0" marL="0" marR="0" rtl="0" algn="l">
              <a:lnSpc>
                <a:spcPct val="130302"/>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Give more weight to the misclassified examples. The model will now "care" more about getting these right.</a:t>
            </a:r>
            <a:endParaRPr b="0" i="0" sz="1650" u="none" cap="none" strike="noStrike">
              <a:solidFill>
                <a:srgbClr val="000000"/>
              </a:solidFill>
              <a:latin typeface="Arial"/>
              <a:ea typeface="Arial"/>
              <a:cs typeface="Arial"/>
              <a:sym typeface="Arial"/>
            </a:endParaRPr>
          </a:p>
        </p:txBody>
      </p:sp>
      <p:sp>
        <p:nvSpPr>
          <p:cNvPr id="97" name="Google Shape;97;p4"/>
          <p:cNvSpPr/>
          <p:nvPr/>
        </p:nvSpPr>
        <p:spPr>
          <a:xfrm>
            <a:off x="7420808" y="4142542"/>
            <a:ext cx="6470213" cy="633651"/>
          </a:xfrm>
          <a:prstGeom prst="roundRect">
            <a:avLst>
              <a:gd fmla="val 480083"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4"/>
          <p:cNvSpPr/>
          <p:nvPr/>
        </p:nvSpPr>
        <p:spPr>
          <a:xfrm>
            <a:off x="10497502" y="4253389"/>
            <a:ext cx="316825" cy="411837"/>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67534F"/>
              </a:buClr>
              <a:buSzPts val="2450"/>
              <a:buFont typeface="Marcellus"/>
              <a:buNone/>
            </a:pPr>
            <a:r>
              <a:rPr b="0" i="0" lang="en-US" sz="2450" u="none" cap="none" strike="noStrike">
                <a:solidFill>
                  <a:srgbClr val="67534F"/>
                </a:solidFill>
                <a:latin typeface="Marcellus"/>
                <a:ea typeface="Marcellus"/>
                <a:cs typeface="Marcellus"/>
                <a:sym typeface="Marcellus"/>
              </a:rPr>
              <a:t>4</a:t>
            </a:r>
            <a:endParaRPr b="0" i="0" sz="2450" u="none" cap="none" strike="noStrike">
              <a:solidFill>
                <a:srgbClr val="000000"/>
              </a:solidFill>
              <a:latin typeface="Arial"/>
              <a:ea typeface="Arial"/>
              <a:cs typeface="Arial"/>
              <a:sym typeface="Arial"/>
            </a:endParaRPr>
          </a:p>
        </p:txBody>
      </p:sp>
      <p:sp>
        <p:nvSpPr>
          <p:cNvPr id="99" name="Google Shape;99;p4"/>
          <p:cNvSpPr/>
          <p:nvPr/>
        </p:nvSpPr>
        <p:spPr>
          <a:xfrm>
            <a:off x="7632025" y="4987409"/>
            <a:ext cx="3036689" cy="394811"/>
          </a:xfrm>
          <a:prstGeom prst="rect">
            <a:avLst/>
          </a:prstGeom>
          <a:noFill/>
          <a:ln>
            <a:noFill/>
          </a:ln>
        </p:spPr>
        <p:txBody>
          <a:bodyPr anchorCtr="0" anchor="t" bIns="0" lIns="0" spcFirstLastPara="1" rIns="0" wrap="square" tIns="0">
            <a:noAutofit/>
          </a:bodyPr>
          <a:lstStyle/>
          <a:p>
            <a:pPr indent="0" lvl="0" marL="0" marR="0" rtl="0" algn="l">
              <a:lnSpc>
                <a:spcPct val="131914"/>
              </a:lnSpc>
              <a:spcBef>
                <a:spcPts val="0"/>
              </a:spcBef>
              <a:spcAft>
                <a:spcPts val="0"/>
              </a:spcAft>
              <a:buClr>
                <a:srgbClr val="67534F"/>
              </a:buClr>
              <a:buSzPts val="2350"/>
              <a:buFont typeface="Marcellus"/>
              <a:buNone/>
            </a:pPr>
            <a:r>
              <a:rPr b="0" i="0" lang="en-US" sz="2350" u="none" cap="none" strike="noStrike">
                <a:solidFill>
                  <a:srgbClr val="67534F"/>
                </a:solidFill>
                <a:latin typeface="Marcellus"/>
                <a:ea typeface="Marcellus"/>
                <a:cs typeface="Marcellus"/>
                <a:sym typeface="Marcellus"/>
              </a:rPr>
              <a:t>Train the Next Model</a:t>
            </a:r>
            <a:endParaRPr b="0" i="0" sz="2350" u="none" cap="none" strike="noStrike">
              <a:solidFill>
                <a:srgbClr val="000000"/>
              </a:solidFill>
              <a:latin typeface="Arial"/>
              <a:ea typeface="Arial"/>
              <a:cs typeface="Arial"/>
              <a:sym typeface="Arial"/>
            </a:endParaRPr>
          </a:p>
        </p:txBody>
      </p:sp>
      <p:sp>
        <p:nvSpPr>
          <p:cNvPr id="100" name="Google Shape;100;p4"/>
          <p:cNvSpPr/>
          <p:nvPr/>
        </p:nvSpPr>
        <p:spPr>
          <a:xfrm>
            <a:off x="7632025" y="5508903"/>
            <a:ext cx="6047780" cy="549116"/>
          </a:xfrm>
          <a:prstGeom prst="rect">
            <a:avLst/>
          </a:prstGeom>
          <a:noFill/>
          <a:ln>
            <a:noFill/>
          </a:ln>
        </p:spPr>
        <p:txBody>
          <a:bodyPr anchorCtr="0" anchor="t" bIns="0" lIns="0" spcFirstLastPara="1" rIns="0" wrap="square" tIns="0">
            <a:noAutofit/>
          </a:bodyPr>
          <a:lstStyle/>
          <a:p>
            <a:pPr indent="0" lvl="0" marL="0" marR="0" rtl="0" algn="l">
              <a:lnSpc>
                <a:spcPct val="130302"/>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Build another weak learner with this new focus. It concentrates on the previously difficult examples.</a:t>
            </a:r>
            <a:endParaRPr b="0" i="0" sz="1650" u="none" cap="none" strike="noStrike">
              <a:solidFill>
                <a:srgbClr val="000000"/>
              </a:solidFill>
              <a:latin typeface="Arial"/>
              <a:ea typeface="Arial"/>
              <a:cs typeface="Arial"/>
              <a:sym typeface="Arial"/>
            </a:endParaRPr>
          </a:p>
        </p:txBody>
      </p:sp>
      <p:sp>
        <p:nvSpPr>
          <p:cNvPr id="101" name="Google Shape;101;p4"/>
          <p:cNvSpPr/>
          <p:nvPr/>
        </p:nvSpPr>
        <p:spPr>
          <a:xfrm>
            <a:off x="1056203" y="6744533"/>
            <a:ext cx="12834818" cy="549116"/>
          </a:xfrm>
          <a:prstGeom prst="rect">
            <a:avLst/>
          </a:prstGeom>
          <a:noFill/>
          <a:ln>
            <a:noFill/>
          </a:ln>
        </p:spPr>
        <p:txBody>
          <a:bodyPr anchorCtr="0" anchor="t" bIns="0" lIns="0" spcFirstLastPara="1" rIns="0" wrap="square" tIns="0">
            <a:noAutofit/>
          </a:bodyPr>
          <a:lstStyle/>
          <a:p>
            <a:pPr indent="0" lvl="0" marL="0" marR="0" rtl="0" algn="l">
              <a:lnSpc>
                <a:spcPct val="130302"/>
              </a:lnSpc>
              <a:spcBef>
                <a:spcPts val="0"/>
              </a:spcBef>
              <a:spcAft>
                <a:spcPts val="0"/>
              </a:spcAft>
              <a:buClr>
                <a:srgbClr val="FF954F"/>
              </a:buClr>
              <a:buSzPts val="1650"/>
              <a:buFont typeface="Montserrat"/>
              <a:buNone/>
            </a:pPr>
            <a:r>
              <a:rPr b="1" i="0" lang="en-US" sz="1650" u="none" cap="none" strike="noStrike">
                <a:solidFill>
                  <a:srgbClr val="FF954F"/>
                </a:solidFill>
                <a:latin typeface="Montserrat"/>
                <a:ea typeface="Montserrat"/>
                <a:cs typeface="Montserrat"/>
                <a:sym typeface="Montserrat"/>
              </a:rPr>
              <a:t>Core principle:</a:t>
            </a:r>
            <a:r>
              <a:rPr b="0" i="0" lang="en-US" sz="1650" u="none" cap="none" strike="noStrike">
                <a:solidFill>
                  <a:srgbClr val="67534F"/>
                </a:solidFill>
                <a:latin typeface="Montserrat"/>
                <a:ea typeface="Montserrat"/>
                <a:cs typeface="Montserrat"/>
                <a:sym typeface="Montserrat"/>
              </a:rPr>
              <a:t> Boosting forces the model to care about hard examples. Mistakes aren't discarded - they become the foundation for improvement.</a:t>
            </a:r>
            <a:endParaRPr b="0" i="0" sz="1650" u="none" cap="none" strike="noStrike">
              <a:solidFill>
                <a:srgbClr val="000000"/>
              </a:solidFill>
              <a:latin typeface="Arial"/>
              <a:ea typeface="Arial"/>
              <a:cs typeface="Arial"/>
              <a:sym typeface="Arial"/>
            </a:endParaRPr>
          </a:p>
        </p:txBody>
      </p:sp>
      <p:sp>
        <p:nvSpPr>
          <p:cNvPr id="102" name="Google Shape;102;p4"/>
          <p:cNvSpPr/>
          <p:nvPr/>
        </p:nvSpPr>
        <p:spPr>
          <a:xfrm>
            <a:off x="739378" y="6506885"/>
            <a:ext cx="22860" cy="1024414"/>
          </a:xfrm>
          <a:prstGeom prst="rect">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5"/>
          <p:cNvSpPr/>
          <p:nvPr/>
        </p:nvSpPr>
        <p:spPr>
          <a:xfrm>
            <a:off x="682585" y="536258"/>
            <a:ext cx="5607368" cy="729020"/>
          </a:xfrm>
          <a:prstGeom prst="rect">
            <a:avLst/>
          </a:prstGeom>
          <a:noFill/>
          <a:ln>
            <a:noFill/>
          </a:ln>
        </p:spPr>
        <p:txBody>
          <a:bodyPr anchorCtr="0" anchor="t" bIns="0" lIns="0" spcFirstLastPara="1" rIns="0" wrap="square" tIns="0">
            <a:noAutofit/>
          </a:bodyPr>
          <a:lstStyle/>
          <a:p>
            <a:pPr indent="0" lvl="0" marL="0" marR="0" rtl="0" algn="l">
              <a:lnSpc>
                <a:spcPct val="129545"/>
              </a:lnSpc>
              <a:spcBef>
                <a:spcPts val="0"/>
              </a:spcBef>
              <a:spcAft>
                <a:spcPts val="0"/>
              </a:spcAft>
              <a:buClr>
                <a:srgbClr val="532418"/>
              </a:buClr>
              <a:buSzPts val="4400"/>
              <a:buFont typeface="Marcellus"/>
              <a:buNone/>
            </a:pPr>
            <a:r>
              <a:rPr b="0" i="0" lang="en-US" sz="4400" u="none" cap="none" strike="noStrike">
                <a:solidFill>
                  <a:srgbClr val="532418"/>
                </a:solidFill>
                <a:latin typeface="Marcellus"/>
                <a:ea typeface="Marcellus"/>
                <a:cs typeface="Marcellus"/>
                <a:sym typeface="Marcellus"/>
              </a:rPr>
              <a:t>Boosting in Action</a:t>
            </a:r>
            <a:endParaRPr b="0" i="0" sz="4400" u="none" cap="none" strike="noStrike">
              <a:solidFill>
                <a:srgbClr val="000000"/>
              </a:solidFill>
              <a:latin typeface="Arial"/>
              <a:ea typeface="Arial"/>
              <a:cs typeface="Arial"/>
              <a:sym typeface="Arial"/>
            </a:endParaRPr>
          </a:p>
        </p:txBody>
      </p:sp>
      <p:sp>
        <p:nvSpPr>
          <p:cNvPr id="109" name="Google Shape;109;p5"/>
          <p:cNvSpPr/>
          <p:nvPr/>
        </p:nvSpPr>
        <p:spPr>
          <a:xfrm>
            <a:off x="682585" y="1655326"/>
            <a:ext cx="13265229" cy="760452"/>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rgbClr val="67534F"/>
              </a:buClr>
              <a:buSzPts val="1500"/>
              <a:buFont typeface="Montserrat"/>
              <a:buNone/>
            </a:pPr>
            <a:r>
              <a:rPr b="0" i="0" lang="en-US" sz="1500" u="none" cap="none" strike="noStrike">
                <a:solidFill>
                  <a:srgbClr val="67534F"/>
                </a:solidFill>
                <a:latin typeface="Montserrat"/>
                <a:ea typeface="Montserrat"/>
                <a:cs typeface="Montserrat"/>
                <a:sym typeface="Montserrat"/>
              </a:rPr>
              <a:t>This diagram illustrates the sequential nature of boosting. Each model, or "weak learner," is trained in succession, with each new model focusing on correcting the errors made by its predecessors. This iterative process allows the ensemble to progressively refine its predictions, ultimately combining these focused learners to create a single, powerful predictor that achieves high accuracy.</a:t>
            </a:r>
            <a:endParaRPr b="0" i="0" sz="1500" u="none" cap="none" strike="noStrike">
              <a:solidFill>
                <a:srgbClr val="000000"/>
              </a:solidFill>
              <a:latin typeface="Arial"/>
              <a:ea typeface="Arial"/>
              <a:cs typeface="Arial"/>
              <a:sym typeface="Arial"/>
            </a:endParaRPr>
          </a:p>
        </p:txBody>
      </p:sp>
      <p:pic>
        <p:nvPicPr>
          <p:cNvPr descr="preencoded.png" id="110" name="Google Shape;110;p5"/>
          <p:cNvPicPr preferRelativeResize="0"/>
          <p:nvPr/>
        </p:nvPicPr>
        <p:blipFill rotWithShape="1">
          <a:blip r:embed="rId3">
            <a:alphaModFix/>
          </a:blip>
          <a:srcRect b="0" l="0" r="0" t="0"/>
          <a:stretch/>
        </p:blipFill>
        <p:spPr>
          <a:xfrm>
            <a:off x="2058423" y="2654475"/>
            <a:ext cx="10513552" cy="50595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6"/>
          <p:cNvSpPr/>
          <p:nvPr/>
        </p:nvSpPr>
        <p:spPr>
          <a:xfrm>
            <a:off x="749379" y="589717"/>
            <a:ext cx="10461427" cy="800338"/>
          </a:xfrm>
          <a:prstGeom prst="rect">
            <a:avLst/>
          </a:prstGeom>
          <a:noFill/>
          <a:ln>
            <a:noFill/>
          </a:ln>
        </p:spPr>
        <p:txBody>
          <a:bodyPr anchorCtr="0" anchor="t" bIns="0" lIns="0" spcFirstLastPara="1" rIns="0" wrap="square" tIns="0">
            <a:noAutofit/>
          </a:bodyPr>
          <a:lstStyle/>
          <a:p>
            <a:pPr indent="0" lvl="0" marL="0" marR="0" rtl="0" algn="l">
              <a:lnSpc>
                <a:spcPct val="131250"/>
              </a:lnSpc>
              <a:spcBef>
                <a:spcPts val="0"/>
              </a:spcBef>
              <a:spcAft>
                <a:spcPts val="0"/>
              </a:spcAft>
              <a:buClr>
                <a:srgbClr val="532418"/>
              </a:buClr>
              <a:buSzPts val="4800"/>
              <a:buFont typeface="Marcellus"/>
              <a:buNone/>
            </a:pPr>
            <a:r>
              <a:rPr b="0" i="0" lang="en-US" sz="4800" u="none" cap="none" strike="noStrike">
                <a:solidFill>
                  <a:srgbClr val="532418"/>
                </a:solidFill>
                <a:latin typeface="Marcellus"/>
                <a:ea typeface="Marcellus"/>
                <a:cs typeface="Marcellus"/>
                <a:sym typeface="Marcellus"/>
              </a:rPr>
              <a:t>Boosting in Action (Another Example)</a:t>
            </a:r>
            <a:endParaRPr b="0" i="0" sz="4800" u="none" cap="none" strike="noStrike">
              <a:solidFill>
                <a:srgbClr val="000000"/>
              </a:solidFill>
              <a:latin typeface="Arial"/>
              <a:ea typeface="Arial"/>
              <a:cs typeface="Arial"/>
              <a:sym typeface="Arial"/>
            </a:endParaRPr>
          </a:p>
        </p:txBody>
      </p:sp>
      <p:pic>
        <p:nvPicPr>
          <p:cNvPr descr="preencoded.png" id="117" name="Google Shape;117;p6"/>
          <p:cNvPicPr preferRelativeResize="0"/>
          <p:nvPr/>
        </p:nvPicPr>
        <p:blipFill rotWithShape="1">
          <a:blip r:embed="rId3">
            <a:alphaModFix/>
          </a:blip>
          <a:srcRect b="0" l="0" r="0" t="0"/>
          <a:stretch/>
        </p:blipFill>
        <p:spPr>
          <a:xfrm>
            <a:off x="749379" y="1952030"/>
            <a:ext cx="9100780" cy="5446990"/>
          </a:xfrm>
          <a:prstGeom prst="rect">
            <a:avLst/>
          </a:prstGeom>
          <a:noFill/>
          <a:ln>
            <a:noFill/>
          </a:ln>
        </p:spPr>
      </p:pic>
      <p:sp>
        <p:nvSpPr>
          <p:cNvPr id="118" name="Google Shape;118;p6"/>
          <p:cNvSpPr/>
          <p:nvPr/>
        </p:nvSpPr>
        <p:spPr>
          <a:xfrm>
            <a:off x="11543705" y="1903809"/>
            <a:ext cx="2344817" cy="5010626"/>
          </a:xfrm>
          <a:prstGeom prst="rect">
            <a:avLst/>
          </a:prstGeom>
          <a:noFill/>
          <a:ln>
            <a:noFill/>
          </a:ln>
        </p:spPr>
        <p:txBody>
          <a:bodyPr anchorCtr="0" anchor="t" bIns="0" lIns="0" spcFirstLastPara="1" rIns="0" wrap="square" tIns="0">
            <a:noAutofit/>
          </a:bodyPr>
          <a:lstStyle/>
          <a:p>
            <a:pPr indent="0" lvl="0" marL="0" marR="0" rtl="0" algn="l">
              <a:lnSpc>
                <a:spcPct val="130302"/>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This diagram illustrates the boosting process, where multiple weak learners are sequentially trained. Each new model focuses on correcting the errors made by previous models, iteratively refining its predictions. By combining these individual, error-correcting models, boosting builds a powerful final predictor.</a:t>
            </a:r>
            <a:endParaRPr b="0" i="0" sz="165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7"/>
          <p:cNvSpPr/>
          <p:nvPr/>
        </p:nvSpPr>
        <p:spPr>
          <a:xfrm>
            <a:off x="737711" y="810816"/>
            <a:ext cx="12390120" cy="787837"/>
          </a:xfrm>
          <a:prstGeom prst="rect">
            <a:avLst/>
          </a:prstGeom>
          <a:noFill/>
          <a:ln>
            <a:noFill/>
          </a:ln>
        </p:spPr>
        <p:txBody>
          <a:bodyPr anchorCtr="0" anchor="t" bIns="0" lIns="0" spcFirstLastPara="1" rIns="0" wrap="square" tIns="0">
            <a:noAutofit/>
          </a:bodyPr>
          <a:lstStyle/>
          <a:p>
            <a:pPr indent="0" lvl="0" marL="0" marR="0" rtl="0" algn="l">
              <a:lnSpc>
                <a:spcPct val="130526"/>
              </a:lnSpc>
              <a:spcBef>
                <a:spcPts val="0"/>
              </a:spcBef>
              <a:spcAft>
                <a:spcPts val="0"/>
              </a:spcAft>
              <a:buClr>
                <a:srgbClr val="532418"/>
              </a:buClr>
              <a:buSzPts val="4750"/>
              <a:buFont typeface="Marcellus"/>
              <a:buNone/>
            </a:pPr>
            <a:r>
              <a:rPr b="0" i="0" lang="en-US" sz="4750" u="none" cap="none" strike="noStrike">
                <a:solidFill>
                  <a:srgbClr val="532418"/>
                </a:solidFill>
                <a:latin typeface="Marcellus"/>
                <a:ea typeface="Marcellus"/>
                <a:cs typeface="Marcellus"/>
                <a:sym typeface="Marcellus"/>
              </a:rPr>
              <a:t>Sequential Learning: An Important Difference</a:t>
            </a:r>
            <a:endParaRPr b="0" i="0" sz="4750" u="none" cap="none" strike="noStrike">
              <a:solidFill>
                <a:srgbClr val="000000"/>
              </a:solidFill>
              <a:latin typeface="Arial"/>
              <a:ea typeface="Arial"/>
              <a:cs typeface="Arial"/>
              <a:sym typeface="Arial"/>
            </a:endParaRPr>
          </a:p>
        </p:txBody>
      </p:sp>
      <p:pic>
        <p:nvPicPr>
          <p:cNvPr descr="preencoded.png" id="125" name="Google Shape;125;p7"/>
          <p:cNvPicPr preferRelativeResize="0"/>
          <p:nvPr/>
        </p:nvPicPr>
        <p:blipFill rotWithShape="1">
          <a:blip r:embed="rId3">
            <a:alphaModFix/>
          </a:blip>
          <a:srcRect b="0" l="0" r="0" t="0"/>
          <a:stretch/>
        </p:blipFill>
        <p:spPr>
          <a:xfrm>
            <a:off x="737711" y="1914763"/>
            <a:ext cx="1053941" cy="1264801"/>
          </a:xfrm>
          <a:prstGeom prst="rect">
            <a:avLst/>
          </a:prstGeom>
          <a:noFill/>
          <a:ln>
            <a:noFill/>
          </a:ln>
        </p:spPr>
      </p:pic>
      <p:sp>
        <p:nvSpPr>
          <p:cNvPr id="126" name="Google Shape;126;p7"/>
          <p:cNvSpPr/>
          <p:nvPr/>
        </p:nvSpPr>
        <p:spPr>
          <a:xfrm>
            <a:off x="2002393" y="2125504"/>
            <a:ext cx="3030260" cy="393859"/>
          </a:xfrm>
          <a:prstGeom prst="rect">
            <a:avLst/>
          </a:prstGeom>
          <a:noFill/>
          <a:ln>
            <a:noFill/>
          </a:ln>
        </p:spPr>
        <p:txBody>
          <a:bodyPr anchorCtr="0" anchor="t" bIns="0" lIns="0" spcFirstLastPara="1" rIns="0" wrap="square" tIns="0">
            <a:noAutofit/>
          </a:bodyPr>
          <a:lstStyle/>
          <a:p>
            <a:pPr indent="0" lvl="0" marL="0" marR="0" rtl="0" algn="l">
              <a:lnSpc>
                <a:spcPct val="131914"/>
              </a:lnSpc>
              <a:spcBef>
                <a:spcPts val="0"/>
              </a:spcBef>
              <a:spcAft>
                <a:spcPts val="0"/>
              </a:spcAft>
              <a:buClr>
                <a:srgbClr val="67534F"/>
              </a:buClr>
              <a:buSzPts val="2350"/>
              <a:buFont typeface="Marcellus"/>
              <a:buNone/>
            </a:pPr>
            <a:r>
              <a:rPr b="0" i="0" lang="en-US" sz="2350" u="none" cap="none" strike="noStrike">
                <a:solidFill>
                  <a:srgbClr val="67534F"/>
                </a:solidFill>
                <a:latin typeface="Marcellus"/>
                <a:ea typeface="Marcellus"/>
                <a:cs typeface="Marcellus"/>
                <a:sym typeface="Marcellus"/>
              </a:rPr>
              <a:t>Sequential Training</a:t>
            </a:r>
            <a:endParaRPr b="0" i="0" sz="2350" u="none" cap="none" strike="noStrike">
              <a:solidFill>
                <a:srgbClr val="000000"/>
              </a:solidFill>
              <a:latin typeface="Arial"/>
              <a:ea typeface="Arial"/>
              <a:cs typeface="Arial"/>
              <a:sym typeface="Arial"/>
            </a:endParaRPr>
          </a:p>
        </p:txBody>
      </p:sp>
      <p:sp>
        <p:nvSpPr>
          <p:cNvPr id="127" name="Google Shape;127;p7"/>
          <p:cNvSpPr/>
          <p:nvPr/>
        </p:nvSpPr>
        <p:spPr>
          <a:xfrm>
            <a:off x="2002393" y="2645807"/>
            <a:ext cx="11890296" cy="274082"/>
          </a:xfrm>
          <a:prstGeom prst="rect">
            <a:avLst/>
          </a:prstGeom>
          <a:noFill/>
          <a:ln>
            <a:noFill/>
          </a:ln>
        </p:spPr>
        <p:txBody>
          <a:bodyPr anchorCtr="0" anchor="t" bIns="0" lIns="0" spcFirstLastPara="1" rIns="0" wrap="square" tIns="0">
            <a:noAutofit/>
          </a:bodyPr>
          <a:lstStyle/>
          <a:p>
            <a:pPr indent="0" lvl="0" marL="0" marR="0" rtl="0" algn="l">
              <a:lnSpc>
                <a:spcPct val="130302"/>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Models are trained one after another in a deliberate sequence. You cannot train them simultaneously.</a:t>
            </a:r>
            <a:endParaRPr b="0" i="0" sz="1650" u="none" cap="none" strike="noStrike">
              <a:solidFill>
                <a:srgbClr val="000000"/>
              </a:solidFill>
              <a:latin typeface="Arial"/>
              <a:ea typeface="Arial"/>
              <a:cs typeface="Arial"/>
              <a:sym typeface="Arial"/>
            </a:endParaRPr>
          </a:p>
        </p:txBody>
      </p:sp>
      <p:pic>
        <p:nvPicPr>
          <p:cNvPr descr="preencoded.png" id="128" name="Google Shape;128;p7"/>
          <p:cNvPicPr preferRelativeResize="0"/>
          <p:nvPr/>
        </p:nvPicPr>
        <p:blipFill rotWithShape="1">
          <a:blip r:embed="rId4">
            <a:alphaModFix/>
          </a:blip>
          <a:srcRect b="0" l="0" r="0" t="0"/>
          <a:stretch/>
        </p:blipFill>
        <p:spPr>
          <a:xfrm>
            <a:off x="737711" y="3179564"/>
            <a:ext cx="1053941" cy="1489948"/>
          </a:xfrm>
          <a:prstGeom prst="rect">
            <a:avLst/>
          </a:prstGeom>
          <a:noFill/>
          <a:ln>
            <a:noFill/>
          </a:ln>
        </p:spPr>
      </p:pic>
      <p:sp>
        <p:nvSpPr>
          <p:cNvPr id="129" name="Google Shape;129;p7"/>
          <p:cNvSpPr/>
          <p:nvPr/>
        </p:nvSpPr>
        <p:spPr>
          <a:xfrm>
            <a:off x="2002393" y="3390305"/>
            <a:ext cx="3030260" cy="393859"/>
          </a:xfrm>
          <a:prstGeom prst="rect">
            <a:avLst/>
          </a:prstGeom>
          <a:noFill/>
          <a:ln>
            <a:noFill/>
          </a:ln>
        </p:spPr>
        <p:txBody>
          <a:bodyPr anchorCtr="0" anchor="t" bIns="0" lIns="0" spcFirstLastPara="1" rIns="0" wrap="square" tIns="0">
            <a:noAutofit/>
          </a:bodyPr>
          <a:lstStyle/>
          <a:p>
            <a:pPr indent="0" lvl="0" marL="0" marR="0" rtl="0" algn="l">
              <a:lnSpc>
                <a:spcPct val="131914"/>
              </a:lnSpc>
              <a:spcBef>
                <a:spcPts val="0"/>
              </a:spcBef>
              <a:spcAft>
                <a:spcPts val="0"/>
              </a:spcAft>
              <a:buClr>
                <a:srgbClr val="67534F"/>
              </a:buClr>
              <a:buSzPts val="2350"/>
              <a:buFont typeface="Marcellus"/>
              <a:buNone/>
            </a:pPr>
            <a:r>
              <a:rPr b="0" i="0" lang="en-US" sz="2350" u="none" cap="none" strike="noStrike">
                <a:solidFill>
                  <a:srgbClr val="67534F"/>
                </a:solidFill>
                <a:latin typeface="Marcellus"/>
                <a:ea typeface="Marcellus"/>
                <a:cs typeface="Marcellus"/>
                <a:sym typeface="Marcellus"/>
              </a:rPr>
              <a:t>Dependency Chain</a:t>
            </a:r>
            <a:endParaRPr b="0" i="0" sz="2350" u="none" cap="none" strike="noStrike">
              <a:solidFill>
                <a:srgbClr val="000000"/>
              </a:solidFill>
              <a:latin typeface="Arial"/>
              <a:ea typeface="Arial"/>
              <a:cs typeface="Arial"/>
              <a:sym typeface="Arial"/>
            </a:endParaRPr>
          </a:p>
        </p:txBody>
      </p:sp>
      <p:sp>
        <p:nvSpPr>
          <p:cNvPr id="130" name="Google Shape;130;p7"/>
          <p:cNvSpPr/>
          <p:nvPr/>
        </p:nvSpPr>
        <p:spPr>
          <a:xfrm>
            <a:off x="2002393" y="3910608"/>
            <a:ext cx="11890296" cy="548164"/>
          </a:xfrm>
          <a:prstGeom prst="rect">
            <a:avLst/>
          </a:prstGeom>
          <a:noFill/>
          <a:ln>
            <a:noFill/>
          </a:ln>
        </p:spPr>
        <p:txBody>
          <a:bodyPr anchorCtr="0" anchor="t" bIns="0" lIns="0" spcFirstLastPara="1" rIns="0" wrap="square" tIns="0">
            <a:noAutofit/>
          </a:bodyPr>
          <a:lstStyle/>
          <a:p>
            <a:pPr indent="0" lvl="0" marL="0" marR="0" rtl="0" algn="l">
              <a:lnSpc>
                <a:spcPct val="130302"/>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Later models explicitly depend on the performance and errors of earlier models. Each step builds on previous knowledge.</a:t>
            </a:r>
            <a:endParaRPr b="0" i="0" sz="1650" u="none" cap="none" strike="noStrike">
              <a:solidFill>
                <a:srgbClr val="000000"/>
              </a:solidFill>
              <a:latin typeface="Arial"/>
              <a:ea typeface="Arial"/>
              <a:cs typeface="Arial"/>
              <a:sym typeface="Arial"/>
            </a:endParaRPr>
          </a:p>
        </p:txBody>
      </p:sp>
      <p:pic>
        <p:nvPicPr>
          <p:cNvPr descr="preencoded.png" id="131" name="Google Shape;131;p7"/>
          <p:cNvPicPr preferRelativeResize="0"/>
          <p:nvPr/>
        </p:nvPicPr>
        <p:blipFill rotWithShape="1">
          <a:blip r:embed="rId5">
            <a:alphaModFix/>
          </a:blip>
          <a:srcRect b="0" l="0" r="0" t="0"/>
          <a:stretch/>
        </p:blipFill>
        <p:spPr>
          <a:xfrm>
            <a:off x="737711" y="4669512"/>
            <a:ext cx="1053941" cy="1489948"/>
          </a:xfrm>
          <a:prstGeom prst="rect">
            <a:avLst/>
          </a:prstGeom>
          <a:noFill/>
          <a:ln>
            <a:noFill/>
          </a:ln>
        </p:spPr>
      </p:pic>
      <p:sp>
        <p:nvSpPr>
          <p:cNvPr id="132" name="Google Shape;132;p7"/>
          <p:cNvSpPr/>
          <p:nvPr/>
        </p:nvSpPr>
        <p:spPr>
          <a:xfrm>
            <a:off x="2002393" y="4880253"/>
            <a:ext cx="3030260" cy="393859"/>
          </a:xfrm>
          <a:prstGeom prst="rect">
            <a:avLst/>
          </a:prstGeom>
          <a:noFill/>
          <a:ln>
            <a:noFill/>
          </a:ln>
        </p:spPr>
        <p:txBody>
          <a:bodyPr anchorCtr="0" anchor="t" bIns="0" lIns="0" spcFirstLastPara="1" rIns="0" wrap="square" tIns="0">
            <a:noAutofit/>
          </a:bodyPr>
          <a:lstStyle/>
          <a:p>
            <a:pPr indent="0" lvl="0" marL="0" marR="0" rtl="0" algn="l">
              <a:lnSpc>
                <a:spcPct val="131914"/>
              </a:lnSpc>
              <a:spcBef>
                <a:spcPts val="0"/>
              </a:spcBef>
              <a:spcAft>
                <a:spcPts val="0"/>
              </a:spcAft>
              <a:buClr>
                <a:srgbClr val="67534F"/>
              </a:buClr>
              <a:buSzPts val="2350"/>
              <a:buFont typeface="Marcellus"/>
              <a:buNone/>
            </a:pPr>
            <a:r>
              <a:rPr b="0" i="0" lang="en-US" sz="2350" u="none" cap="none" strike="noStrike">
                <a:solidFill>
                  <a:srgbClr val="67534F"/>
                </a:solidFill>
                <a:latin typeface="Marcellus"/>
                <a:ea typeface="Marcellus"/>
                <a:cs typeface="Marcellus"/>
                <a:sym typeface="Marcellus"/>
              </a:rPr>
              <a:t>Adaptive Over Time</a:t>
            </a:r>
            <a:endParaRPr b="0" i="0" sz="2350" u="none" cap="none" strike="noStrike">
              <a:solidFill>
                <a:srgbClr val="000000"/>
              </a:solidFill>
              <a:latin typeface="Arial"/>
              <a:ea typeface="Arial"/>
              <a:cs typeface="Arial"/>
              <a:sym typeface="Arial"/>
            </a:endParaRPr>
          </a:p>
        </p:txBody>
      </p:sp>
      <p:sp>
        <p:nvSpPr>
          <p:cNvPr id="133" name="Google Shape;133;p7"/>
          <p:cNvSpPr/>
          <p:nvPr/>
        </p:nvSpPr>
        <p:spPr>
          <a:xfrm>
            <a:off x="2002393" y="5400556"/>
            <a:ext cx="11890296" cy="548164"/>
          </a:xfrm>
          <a:prstGeom prst="rect">
            <a:avLst/>
          </a:prstGeom>
          <a:noFill/>
          <a:ln>
            <a:noFill/>
          </a:ln>
        </p:spPr>
        <p:txBody>
          <a:bodyPr anchorCtr="0" anchor="t" bIns="0" lIns="0" spcFirstLastPara="1" rIns="0" wrap="square" tIns="0">
            <a:noAutofit/>
          </a:bodyPr>
          <a:lstStyle/>
          <a:p>
            <a:pPr indent="0" lvl="0" marL="0" marR="0" rtl="0" algn="l">
              <a:lnSpc>
                <a:spcPct val="130302"/>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The learning process adapts dynamically as new information about difficult patterns emerges with each iteration.</a:t>
            </a:r>
            <a:endParaRPr b="0" i="0" sz="1650" u="none" cap="none" strike="noStrike">
              <a:solidFill>
                <a:srgbClr val="000000"/>
              </a:solidFill>
              <a:latin typeface="Arial"/>
              <a:ea typeface="Arial"/>
              <a:cs typeface="Arial"/>
              <a:sym typeface="Arial"/>
            </a:endParaRPr>
          </a:p>
        </p:txBody>
      </p:sp>
      <p:sp>
        <p:nvSpPr>
          <p:cNvPr id="134" name="Google Shape;134;p7"/>
          <p:cNvSpPr/>
          <p:nvPr/>
        </p:nvSpPr>
        <p:spPr>
          <a:xfrm>
            <a:off x="1053822" y="6633567"/>
            <a:ext cx="12838867" cy="548164"/>
          </a:xfrm>
          <a:prstGeom prst="rect">
            <a:avLst/>
          </a:prstGeom>
          <a:noFill/>
          <a:ln>
            <a:noFill/>
          </a:ln>
        </p:spPr>
        <p:txBody>
          <a:bodyPr anchorCtr="0" anchor="t" bIns="0" lIns="0" spcFirstLastPara="1" rIns="0" wrap="square" tIns="0">
            <a:noAutofit/>
          </a:bodyPr>
          <a:lstStyle/>
          <a:p>
            <a:pPr indent="0" lvl="0" marL="0" marR="0" rtl="0" algn="l">
              <a:lnSpc>
                <a:spcPct val="130302"/>
              </a:lnSpc>
              <a:spcBef>
                <a:spcPts val="0"/>
              </a:spcBef>
              <a:spcAft>
                <a:spcPts val="0"/>
              </a:spcAft>
              <a:buClr>
                <a:srgbClr val="67534F"/>
              </a:buClr>
              <a:buSzPts val="1650"/>
              <a:buFont typeface="Montserrat"/>
              <a:buNone/>
            </a:pPr>
            <a:r>
              <a:rPr b="1" i="0" lang="en-US" sz="1650" u="none" cap="none" strike="noStrike">
                <a:solidFill>
                  <a:srgbClr val="67534F"/>
                </a:solidFill>
                <a:latin typeface="Montserrat"/>
                <a:ea typeface="Montserrat"/>
                <a:cs typeface="Montserrat"/>
                <a:sym typeface="Montserrat"/>
              </a:rPr>
              <a:t>This is not parallel learning.</a:t>
            </a:r>
            <a:r>
              <a:rPr b="0" i="0" lang="en-US" sz="1650" u="none" cap="none" strike="noStrike">
                <a:solidFill>
                  <a:srgbClr val="67534F"/>
                </a:solidFill>
                <a:latin typeface="Montserrat"/>
                <a:ea typeface="Montserrat"/>
                <a:cs typeface="Montserrat"/>
                <a:sym typeface="Montserrat"/>
              </a:rPr>
              <a:t> The sequential nature is what gives boosting its adaptive power to focus on progressively harder examples.</a:t>
            </a:r>
            <a:endParaRPr b="0" i="0" sz="1650" u="none" cap="none" strike="noStrike">
              <a:solidFill>
                <a:srgbClr val="000000"/>
              </a:solidFill>
              <a:latin typeface="Arial"/>
              <a:ea typeface="Arial"/>
              <a:cs typeface="Arial"/>
              <a:sym typeface="Arial"/>
            </a:endParaRPr>
          </a:p>
        </p:txBody>
      </p:sp>
      <p:sp>
        <p:nvSpPr>
          <p:cNvPr id="135" name="Google Shape;135;p7"/>
          <p:cNvSpPr/>
          <p:nvPr/>
        </p:nvSpPr>
        <p:spPr>
          <a:xfrm>
            <a:off x="737711" y="6396514"/>
            <a:ext cx="22860" cy="1022271"/>
          </a:xfrm>
          <a:prstGeom prst="rect">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8"/>
          <p:cNvSpPr/>
          <p:nvPr/>
        </p:nvSpPr>
        <p:spPr>
          <a:xfrm>
            <a:off x="676275" y="531257"/>
            <a:ext cx="11656100" cy="722114"/>
          </a:xfrm>
          <a:prstGeom prst="rect">
            <a:avLst/>
          </a:prstGeom>
          <a:noFill/>
          <a:ln>
            <a:noFill/>
          </a:ln>
        </p:spPr>
        <p:txBody>
          <a:bodyPr anchorCtr="0" anchor="t" bIns="0" lIns="0" spcFirstLastPara="1" rIns="0" wrap="square" tIns="0">
            <a:noAutofit/>
          </a:bodyPr>
          <a:lstStyle/>
          <a:p>
            <a:pPr indent="0" lvl="0" marL="0" marR="0" rtl="0" algn="l">
              <a:lnSpc>
                <a:spcPct val="129884"/>
              </a:lnSpc>
              <a:spcBef>
                <a:spcPts val="0"/>
              </a:spcBef>
              <a:spcAft>
                <a:spcPts val="0"/>
              </a:spcAft>
              <a:buClr>
                <a:srgbClr val="532418"/>
              </a:buClr>
              <a:buSzPts val="4350"/>
              <a:buFont typeface="Marcellus"/>
              <a:buNone/>
            </a:pPr>
            <a:r>
              <a:rPr b="0" i="0" lang="en-US" sz="4350" u="none" cap="none" strike="noStrike">
                <a:solidFill>
                  <a:srgbClr val="532418"/>
                </a:solidFill>
                <a:latin typeface="Marcellus"/>
                <a:ea typeface="Marcellus"/>
                <a:cs typeface="Marcellus"/>
                <a:sym typeface="Marcellus"/>
              </a:rPr>
              <a:t>Boosting vs Bagging: A High-Level Comparison</a:t>
            </a:r>
            <a:endParaRPr b="0" i="0" sz="4350" u="none" cap="none" strike="noStrike">
              <a:solidFill>
                <a:srgbClr val="000000"/>
              </a:solidFill>
              <a:latin typeface="Arial"/>
              <a:ea typeface="Arial"/>
              <a:cs typeface="Arial"/>
              <a:sym typeface="Arial"/>
            </a:endParaRPr>
          </a:p>
        </p:txBody>
      </p:sp>
      <p:sp>
        <p:nvSpPr>
          <p:cNvPr id="142" name="Google Shape;142;p8"/>
          <p:cNvSpPr/>
          <p:nvPr/>
        </p:nvSpPr>
        <p:spPr>
          <a:xfrm>
            <a:off x="676275" y="1639729"/>
            <a:ext cx="13277850" cy="2116098"/>
          </a:xfrm>
          <a:prstGeom prst="roundRect">
            <a:avLst>
              <a:gd fmla="val 5185" name="adj"/>
            </a:avLst>
          </a:prstGeom>
          <a:solidFill>
            <a:srgbClr val="FFFFF4">
              <a:alpha val="94509"/>
            </a:srgbClr>
          </a:solidFill>
          <a:ln cap="flat" cmpd="sng" w="22850">
            <a:solidFill>
              <a:srgbClr val="FF954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8"/>
          <p:cNvSpPr/>
          <p:nvPr/>
        </p:nvSpPr>
        <p:spPr>
          <a:xfrm>
            <a:off x="653415" y="1639729"/>
            <a:ext cx="91440" cy="2116098"/>
          </a:xfrm>
          <a:prstGeom prst="roundRect">
            <a:avLst>
              <a:gd fmla="val 88752" name="adj"/>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8"/>
          <p:cNvSpPr/>
          <p:nvPr/>
        </p:nvSpPr>
        <p:spPr>
          <a:xfrm>
            <a:off x="960834" y="1855708"/>
            <a:ext cx="2777490" cy="360998"/>
          </a:xfrm>
          <a:prstGeom prst="rect">
            <a:avLst/>
          </a:prstGeom>
          <a:noFill/>
          <a:ln>
            <a:noFill/>
          </a:ln>
        </p:spPr>
        <p:txBody>
          <a:bodyPr anchorCtr="0" anchor="t" bIns="0" lIns="0" spcFirstLastPara="1" rIns="0" wrap="square" tIns="0">
            <a:noAutofit/>
          </a:bodyPr>
          <a:lstStyle/>
          <a:p>
            <a:pPr indent="0" lvl="0" marL="0" marR="0" rtl="0" algn="l">
              <a:lnSpc>
                <a:spcPct val="130231"/>
              </a:lnSpc>
              <a:spcBef>
                <a:spcPts val="0"/>
              </a:spcBef>
              <a:spcAft>
                <a:spcPts val="0"/>
              </a:spcAft>
              <a:buClr>
                <a:srgbClr val="67534F"/>
              </a:buClr>
              <a:buSzPts val="2150"/>
              <a:buFont typeface="Marcellus"/>
              <a:buNone/>
            </a:pPr>
            <a:r>
              <a:rPr b="0" i="0" lang="en-US" sz="2150" u="none" cap="none" strike="noStrike">
                <a:solidFill>
                  <a:srgbClr val="67534F"/>
                </a:solidFill>
                <a:latin typeface="Marcellus"/>
                <a:ea typeface="Marcellus"/>
                <a:cs typeface="Marcellus"/>
                <a:sym typeface="Marcellus"/>
              </a:rPr>
              <a:t>Bagging Approach</a:t>
            </a:r>
            <a:endParaRPr b="0" i="0" sz="2150" u="none" cap="none" strike="noStrike">
              <a:solidFill>
                <a:srgbClr val="000000"/>
              </a:solidFill>
              <a:latin typeface="Arial"/>
              <a:ea typeface="Arial"/>
              <a:cs typeface="Arial"/>
              <a:sym typeface="Arial"/>
            </a:endParaRPr>
          </a:p>
        </p:txBody>
      </p:sp>
      <p:sp>
        <p:nvSpPr>
          <p:cNvPr id="145" name="Google Shape;145;p8"/>
          <p:cNvSpPr/>
          <p:nvPr/>
        </p:nvSpPr>
        <p:spPr>
          <a:xfrm>
            <a:off x="960834" y="2332553"/>
            <a:ext cx="12777311" cy="251103"/>
          </a:xfrm>
          <a:prstGeom prst="rect">
            <a:avLst/>
          </a:prstGeom>
          <a:noFill/>
          <a:ln>
            <a:noFill/>
          </a:ln>
        </p:spPr>
        <p:txBody>
          <a:bodyPr anchorCtr="0" anchor="t" bIns="0" lIns="0" spcFirstLastPara="1" rIns="0" wrap="square" tIns="0">
            <a:noAutofit/>
          </a:bodyPr>
          <a:lstStyle/>
          <a:p>
            <a:pPr indent="-342900" lvl="0" marL="342900" marR="0" rtl="0" algn="l">
              <a:lnSpc>
                <a:spcPct val="130000"/>
              </a:lnSpc>
              <a:spcBef>
                <a:spcPts val="0"/>
              </a:spcBef>
              <a:spcAft>
                <a:spcPts val="0"/>
              </a:spcAft>
              <a:buClr>
                <a:srgbClr val="67534F"/>
              </a:buClr>
              <a:buSzPts val="1500"/>
              <a:buFont typeface="Montserrat"/>
              <a:buChar char="•"/>
            </a:pPr>
            <a:r>
              <a:rPr b="0" i="0" lang="en-US" sz="1500" u="none" cap="none" strike="noStrike">
                <a:solidFill>
                  <a:srgbClr val="67534F"/>
                </a:solidFill>
                <a:latin typeface="Montserrat"/>
                <a:ea typeface="Montserrat"/>
                <a:cs typeface="Montserrat"/>
                <a:sym typeface="Montserrat"/>
              </a:rPr>
              <a:t>Models trained independently and in parallel</a:t>
            </a:r>
            <a:endParaRPr b="0" i="0" sz="1500" u="none" cap="none" strike="noStrike">
              <a:solidFill>
                <a:srgbClr val="000000"/>
              </a:solidFill>
              <a:latin typeface="Arial"/>
              <a:ea typeface="Arial"/>
              <a:cs typeface="Arial"/>
              <a:sym typeface="Arial"/>
            </a:endParaRPr>
          </a:p>
        </p:txBody>
      </p:sp>
      <p:sp>
        <p:nvSpPr>
          <p:cNvPr id="146" name="Google Shape;146;p8"/>
          <p:cNvSpPr/>
          <p:nvPr/>
        </p:nvSpPr>
        <p:spPr>
          <a:xfrm>
            <a:off x="960834" y="2651284"/>
            <a:ext cx="12777311" cy="251103"/>
          </a:xfrm>
          <a:prstGeom prst="rect">
            <a:avLst/>
          </a:prstGeom>
          <a:noFill/>
          <a:ln>
            <a:noFill/>
          </a:ln>
        </p:spPr>
        <p:txBody>
          <a:bodyPr anchorCtr="0" anchor="t" bIns="0" lIns="0" spcFirstLastPara="1" rIns="0" wrap="square" tIns="0">
            <a:noAutofit/>
          </a:bodyPr>
          <a:lstStyle/>
          <a:p>
            <a:pPr indent="-342900" lvl="0" marL="342900" marR="0" rtl="0" algn="l">
              <a:lnSpc>
                <a:spcPct val="130000"/>
              </a:lnSpc>
              <a:spcBef>
                <a:spcPts val="0"/>
              </a:spcBef>
              <a:spcAft>
                <a:spcPts val="0"/>
              </a:spcAft>
              <a:buClr>
                <a:srgbClr val="67534F"/>
              </a:buClr>
              <a:buSzPts val="1500"/>
              <a:buFont typeface="Montserrat"/>
              <a:buChar char="•"/>
            </a:pPr>
            <a:r>
              <a:rPr b="0" i="0" lang="en-US" sz="1500" u="none" cap="none" strike="noStrike">
                <a:solidFill>
                  <a:srgbClr val="67534F"/>
                </a:solidFill>
                <a:latin typeface="Montserrat"/>
                <a:ea typeface="Montserrat"/>
                <a:cs typeface="Montserrat"/>
                <a:sym typeface="Montserrat"/>
              </a:rPr>
              <a:t>Each model sees a random sample of data</a:t>
            </a:r>
            <a:endParaRPr b="0" i="0" sz="1500" u="none" cap="none" strike="noStrike">
              <a:solidFill>
                <a:srgbClr val="000000"/>
              </a:solidFill>
              <a:latin typeface="Arial"/>
              <a:ea typeface="Arial"/>
              <a:cs typeface="Arial"/>
              <a:sym typeface="Arial"/>
            </a:endParaRPr>
          </a:p>
        </p:txBody>
      </p:sp>
      <p:sp>
        <p:nvSpPr>
          <p:cNvPr id="147" name="Google Shape;147;p8"/>
          <p:cNvSpPr/>
          <p:nvPr/>
        </p:nvSpPr>
        <p:spPr>
          <a:xfrm>
            <a:off x="960834" y="2970014"/>
            <a:ext cx="12777311" cy="251103"/>
          </a:xfrm>
          <a:prstGeom prst="rect">
            <a:avLst/>
          </a:prstGeom>
          <a:noFill/>
          <a:ln>
            <a:noFill/>
          </a:ln>
        </p:spPr>
        <p:txBody>
          <a:bodyPr anchorCtr="0" anchor="t" bIns="0" lIns="0" spcFirstLastPara="1" rIns="0" wrap="square" tIns="0">
            <a:noAutofit/>
          </a:bodyPr>
          <a:lstStyle/>
          <a:p>
            <a:pPr indent="-342900" lvl="0" marL="342900" marR="0" rtl="0" algn="l">
              <a:lnSpc>
                <a:spcPct val="130000"/>
              </a:lnSpc>
              <a:spcBef>
                <a:spcPts val="0"/>
              </a:spcBef>
              <a:spcAft>
                <a:spcPts val="0"/>
              </a:spcAft>
              <a:buClr>
                <a:srgbClr val="67534F"/>
              </a:buClr>
              <a:buSzPts val="1500"/>
              <a:buFont typeface="Montserrat"/>
              <a:buChar char="•"/>
            </a:pPr>
            <a:r>
              <a:rPr b="0" i="0" lang="en-US" sz="1500" u="none" cap="none" strike="noStrike">
                <a:solidFill>
                  <a:srgbClr val="67534F"/>
                </a:solidFill>
                <a:latin typeface="Montserrat"/>
                <a:ea typeface="Montserrat"/>
                <a:cs typeface="Montserrat"/>
                <a:sym typeface="Montserrat"/>
              </a:rPr>
              <a:t>Primarily reduces variance</a:t>
            </a:r>
            <a:endParaRPr b="0" i="0" sz="1500" u="none" cap="none" strike="noStrike">
              <a:solidFill>
                <a:srgbClr val="000000"/>
              </a:solidFill>
              <a:latin typeface="Arial"/>
              <a:ea typeface="Arial"/>
              <a:cs typeface="Arial"/>
              <a:sym typeface="Arial"/>
            </a:endParaRPr>
          </a:p>
        </p:txBody>
      </p:sp>
      <p:sp>
        <p:nvSpPr>
          <p:cNvPr id="148" name="Google Shape;148;p8"/>
          <p:cNvSpPr/>
          <p:nvPr/>
        </p:nvSpPr>
        <p:spPr>
          <a:xfrm>
            <a:off x="960834" y="3288744"/>
            <a:ext cx="12777311" cy="251103"/>
          </a:xfrm>
          <a:prstGeom prst="rect">
            <a:avLst/>
          </a:prstGeom>
          <a:noFill/>
          <a:ln>
            <a:noFill/>
          </a:ln>
        </p:spPr>
        <p:txBody>
          <a:bodyPr anchorCtr="0" anchor="t" bIns="0" lIns="0" spcFirstLastPara="1" rIns="0" wrap="square" tIns="0">
            <a:noAutofit/>
          </a:bodyPr>
          <a:lstStyle/>
          <a:p>
            <a:pPr indent="-342900" lvl="0" marL="342900" marR="0" rtl="0" algn="l">
              <a:lnSpc>
                <a:spcPct val="130000"/>
              </a:lnSpc>
              <a:spcBef>
                <a:spcPts val="0"/>
              </a:spcBef>
              <a:spcAft>
                <a:spcPts val="0"/>
              </a:spcAft>
              <a:buClr>
                <a:srgbClr val="67534F"/>
              </a:buClr>
              <a:buSzPts val="1500"/>
              <a:buFont typeface="Montserrat"/>
              <a:buChar char="•"/>
            </a:pPr>
            <a:r>
              <a:rPr b="0" i="0" lang="en-US" sz="1500" u="none" cap="none" strike="noStrike">
                <a:solidFill>
                  <a:srgbClr val="67534F"/>
                </a:solidFill>
                <a:latin typeface="Montserrat"/>
                <a:ea typeface="Montserrat"/>
                <a:cs typeface="Montserrat"/>
                <a:sym typeface="Montserrat"/>
              </a:rPr>
              <a:t>Example: Random Forest</a:t>
            </a:r>
            <a:endParaRPr b="0" i="0" sz="1500" u="none" cap="none" strike="noStrike">
              <a:solidFill>
                <a:srgbClr val="000000"/>
              </a:solidFill>
              <a:latin typeface="Arial"/>
              <a:ea typeface="Arial"/>
              <a:cs typeface="Arial"/>
              <a:sym typeface="Arial"/>
            </a:endParaRPr>
          </a:p>
        </p:txBody>
      </p:sp>
      <p:pic>
        <p:nvPicPr>
          <p:cNvPr descr="preencoded.png" id="149" name="Google Shape;149;p8"/>
          <p:cNvPicPr preferRelativeResize="0"/>
          <p:nvPr/>
        </p:nvPicPr>
        <p:blipFill rotWithShape="1">
          <a:blip r:embed="rId3">
            <a:alphaModFix/>
          </a:blip>
          <a:srcRect b="0" l="0" r="0" t="0"/>
          <a:stretch/>
        </p:blipFill>
        <p:spPr>
          <a:xfrm>
            <a:off x="676275" y="4190400"/>
            <a:ext cx="7789573" cy="3854851"/>
          </a:xfrm>
          <a:prstGeom prst="rect">
            <a:avLst/>
          </a:prstGeom>
          <a:noFill/>
          <a:ln>
            <a:noFill/>
          </a:ln>
        </p:spPr>
      </p:pic>
      <p:sp>
        <p:nvSpPr>
          <p:cNvPr id="150" name="Google Shape;150;p8"/>
          <p:cNvSpPr/>
          <p:nvPr/>
        </p:nvSpPr>
        <p:spPr>
          <a:xfrm>
            <a:off x="7558445" y="4146947"/>
            <a:ext cx="6403300" cy="251103"/>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1" name="Google Shape;151;p8"/>
          <p:cNvSpPr/>
          <p:nvPr/>
        </p:nvSpPr>
        <p:spPr>
          <a:xfrm>
            <a:off x="9126226" y="4613138"/>
            <a:ext cx="3279000" cy="360900"/>
          </a:xfrm>
          <a:prstGeom prst="rect">
            <a:avLst/>
          </a:prstGeom>
          <a:noFill/>
          <a:ln>
            <a:noFill/>
          </a:ln>
        </p:spPr>
        <p:txBody>
          <a:bodyPr anchorCtr="0" anchor="t" bIns="0" lIns="0" spcFirstLastPara="1" rIns="0" wrap="square" tIns="0">
            <a:noAutofit/>
          </a:bodyPr>
          <a:lstStyle/>
          <a:p>
            <a:pPr indent="0" lvl="0" marL="0" marR="0" rtl="0" algn="l">
              <a:lnSpc>
                <a:spcPct val="130231"/>
              </a:lnSpc>
              <a:spcBef>
                <a:spcPts val="0"/>
              </a:spcBef>
              <a:spcAft>
                <a:spcPts val="0"/>
              </a:spcAft>
              <a:buClr>
                <a:srgbClr val="532418"/>
              </a:buClr>
              <a:buSzPts val="2150"/>
              <a:buFont typeface="Marcellus"/>
              <a:buNone/>
            </a:pPr>
            <a:r>
              <a:rPr b="0" i="0" lang="en-US" sz="2150" u="none" cap="none" strike="noStrike">
                <a:solidFill>
                  <a:srgbClr val="532418"/>
                </a:solidFill>
                <a:latin typeface="Marcellus"/>
                <a:ea typeface="Marcellus"/>
                <a:cs typeface="Marcellus"/>
                <a:sym typeface="Marcellus"/>
              </a:rPr>
              <a:t>Boosting Approach</a:t>
            </a:r>
            <a:endParaRPr b="0" i="0" sz="2150" u="none" cap="none" strike="noStrike">
              <a:solidFill>
                <a:srgbClr val="000000"/>
              </a:solidFill>
              <a:latin typeface="Arial"/>
              <a:ea typeface="Arial"/>
              <a:cs typeface="Arial"/>
              <a:sym typeface="Arial"/>
            </a:endParaRPr>
          </a:p>
        </p:txBody>
      </p:sp>
      <p:sp>
        <p:nvSpPr>
          <p:cNvPr id="152" name="Google Shape;152;p8"/>
          <p:cNvSpPr/>
          <p:nvPr/>
        </p:nvSpPr>
        <p:spPr>
          <a:xfrm>
            <a:off x="9126224" y="5167252"/>
            <a:ext cx="4827900" cy="251100"/>
          </a:xfrm>
          <a:prstGeom prst="rect">
            <a:avLst/>
          </a:prstGeom>
          <a:noFill/>
          <a:ln>
            <a:noFill/>
          </a:ln>
        </p:spPr>
        <p:txBody>
          <a:bodyPr anchorCtr="0" anchor="t" bIns="0" lIns="0" spcFirstLastPara="1" rIns="0" wrap="square" tIns="0">
            <a:noAutofit/>
          </a:bodyPr>
          <a:lstStyle/>
          <a:p>
            <a:pPr indent="-342900" lvl="0" marL="342900" marR="0" rtl="0" algn="l">
              <a:lnSpc>
                <a:spcPct val="130000"/>
              </a:lnSpc>
              <a:spcBef>
                <a:spcPts val="0"/>
              </a:spcBef>
              <a:spcAft>
                <a:spcPts val="0"/>
              </a:spcAft>
              <a:buClr>
                <a:srgbClr val="67534F"/>
              </a:buClr>
              <a:buSzPts val="1500"/>
              <a:buFont typeface="Montserrat"/>
              <a:buChar char="•"/>
            </a:pPr>
            <a:r>
              <a:rPr b="0" i="0" lang="en-US" sz="1500" u="none" cap="none" strike="noStrike">
                <a:solidFill>
                  <a:srgbClr val="67534F"/>
                </a:solidFill>
                <a:latin typeface="Montserrat"/>
                <a:ea typeface="Montserrat"/>
                <a:cs typeface="Montserrat"/>
                <a:sym typeface="Montserrat"/>
              </a:rPr>
              <a:t>Models trained sequentially and adaptively</a:t>
            </a:r>
            <a:endParaRPr b="0" i="0" sz="1500" u="none" cap="none" strike="noStrike">
              <a:solidFill>
                <a:srgbClr val="000000"/>
              </a:solidFill>
              <a:latin typeface="Arial"/>
              <a:ea typeface="Arial"/>
              <a:cs typeface="Arial"/>
              <a:sym typeface="Arial"/>
            </a:endParaRPr>
          </a:p>
        </p:txBody>
      </p:sp>
      <p:sp>
        <p:nvSpPr>
          <p:cNvPr id="153" name="Google Shape;153;p8"/>
          <p:cNvSpPr/>
          <p:nvPr/>
        </p:nvSpPr>
        <p:spPr>
          <a:xfrm>
            <a:off x="9126224" y="5485981"/>
            <a:ext cx="4827900" cy="251100"/>
          </a:xfrm>
          <a:prstGeom prst="rect">
            <a:avLst/>
          </a:prstGeom>
          <a:noFill/>
          <a:ln>
            <a:noFill/>
          </a:ln>
        </p:spPr>
        <p:txBody>
          <a:bodyPr anchorCtr="0" anchor="t" bIns="0" lIns="0" spcFirstLastPara="1" rIns="0" wrap="square" tIns="0">
            <a:noAutofit/>
          </a:bodyPr>
          <a:lstStyle/>
          <a:p>
            <a:pPr indent="-342900" lvl="0" marL="342900" marR="0" rtl="0" algn="l">
              <a:lnSpc>
                <a:spcPct val="130000"/>
              </a:lnSpc>
              <a:spcBef>
                <a:spcPts val="0"/>
              </a:spcBef>
              <a:spcAft>
                <a:spcPts val="0"/>
              </a:spcAft>
              <a:buClr>
                <a:srgbClr val="67534F"/>
              </a:buClr>
              <a:buSzPts val="1500"/>
              <a:buFont typeface="Montserrat"/>
              <a:buChar char="•"/>
            </a:pPr>
            <a:r>
              <a:rPr b="0" i="0" lang="en-US" sz="1500" u="none" cap="none" strike="noStrike">
                <a:solidFill>
                  <a:srgbClr val="67534F"/>
                </a:solidFill>
                <a:latin typeface="Montserrat"/>
                <a:ea typeface="Montserrat"/>
                <a:cs typeface="Montserrat"/>
                <a:sym typeface="Montserrat"/>
              </a:rPr>
              <a:t>Each model focuses on previous errors</a:t>
            </a:r>
            <a:endParaRPr b="0" i="0" sz="1500" u="none" cap="none" strike="noStrike">
              <a:solidFill>
                <a:srgbClr val="000000"/>
              </a:solidFill>
              <a:latin typeface="Arial"/>
              <a:ea typeface="Arial"/>
              <a:cs typeface="Arial"/>
              <a:sym typeface="Arial"/>
            </a:endParaRPr>
          </a:p>
        </p:txBody>
      </p:sp>
      <p:sp>
        <p:nvSpPr>
          <p:cNvPr id="154" name="Google Shape;154;p8"/>
          <p:cNvSpPr/>
          <p:nvPr/>
        </p:nvSpPr>
        <p:spPr>
          <a:xfrm>
            <a:off x="9126224" y="5804710"/>
            <a:ext cx="4827900" cy="251100"/>
          </a:xfrm>
          <a:prstGeom prst="rect">
            <a:avLst/>
          </a:prstGeom>
          <a:noFill/>
          <a:ln>
            <a:noFill/>
          </a:ln>
        </p:spPr>
        <p:txBody>
          <a:bodyPr anchorCtr="0" anchor="t" bIns="0" lIns="0" spcFirstLastPara="1" rIns="0" wrap="square" tIns="0">
            <a:noAutofit/>
          </a:bodyPr>
          <a:lstStyle/>
          <a:p>
            <a:pPr indent="-342900" lvl="0" marL="342900" marR="0" rtl="0" algn="l">
              <a:lnSpc>
                <a:spcPct val="130000"/>
              </a:lnSpc>
              <a:spcBef>
                <a:spcPts val="0"/>
              </a:spcBef>
              <a:spcAft>
                <a:spcPts val="0"/>
              </a:spcAft>
              <a:buClr>
                <a:srgbClr val="67534F"/>
              </a:buClr>
              <a:buSzPts val="1500"/>
              <a:buFont typeface="Montserrat"/>
              <a:buChar char="•"/>
            </a:pPr>
            <a:r>
              <a:rPr b="0" i="0" lang="en-US" sz="1500" u="none" cap="none" strike="noStrike">
                <a:solidFill>
                  <a:srgbClr val="67534F"/>
                </a:solidFill>
                <a:latin typeface="Montserrat"/>
                <a:ea typeface="Montserrat"/>
                <a:cs typeface="Montserrat"/>
                <a:sym typeface="Montserrat"/>
              </a:rPr>
              <a:t>Primarily reduces bias</a:t>
            </a:r>
            <a:endParaRPr b="0" i="0" sz="1500" u="none" cap="none" strike="noStrike">
              <a:solidFill>
                <a:srgbClr val="000000"/>
              </a:solidFill>
              <a:latin typeface="Arial"/>
              <a:ea typeface="Arial"/>
              <a:cs typeface="Arial"/>
              <a:sym typeface="Arial"/>
            </a:endParaRPr>
          </a:p>
        </p:txBody>
      </p:sp>
      <p:sp>
        <p:nvSpPr>
          <p:cNvPr id="155" name="Google Shape;155;p8"/>
          <p:cNvSpPr/>
          <p:nvPr/>
        </p:nvSpPr>
        <p:spPr>
          <a:xfrm>
            <a:off x="9126224" y="6123439"/>
            <a:ext cx="4827900" cy="251100"/>
          </a:xfrm>
          <a:prstGeom prst="rect">
            <a:avLst/>
          </a:prstGeom>
          <a:noFill/>
          <a:ln>
            <a:noFill/>
          </a:ln>
        </p:spPr>
        <p:txBody>
          <a:bodyPr anchorCtr="0" anchor="t" bIns="0" lIns="0" spcFirstLastPara="1" rIns="0" wrap="square" tIns="0">
            <a:noAutofit/>
          </a:bodyPr>
          <a:lstStyle/>
          <a:p>
            <a:pPr indent="-342900" lvl="0" marL="342900" marR="0" rtl="0" algn="l">
              <a:lnSpc>
                <a:spcPct val="130000"/>
              </a:lnSpc>
              <a:spcBef>
                <a:spcPts val="0"/>
              </a:spcBef>
              <a:spcAft>
                <a:spcPts val="0"/>
              </a:spcAft>
              <a:buClr>
                <a:srgbClr val="67534F"/>
              </a:buClr>
              <a:buSzPts val="1500"/>
              <a:buFont typeface="Montserrat"/>
              <a:buChar char="•"/>
            </a:pPr>
            <a:r>
              <a:rPr b="0" i="0" lang="en-US" sz="1500" u="none" cap="none" strike="noStrike">
                <a:solidFill>
                  <a:srgbClr val="67534F"/>
                </a:solidFill>
                <a:latin typeface="Montserrat"/>
                <a:ea typeface="Montserrat"/>
                <a:cs typeface="Montserrat"/>
                <a:sym typeface="Montserrat"/>
              </a:rPr>
              <a:t>Example: AdaBoost, XGBoost</a:t>
            </a:r>
            <a:endParaRPr b="0" i="0" sz="15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9"/>
          <p:cNvSpPr/>
          <p:nvPr/>
        </p:nvSpPr>
        <p:spPr>
          <a:xfrm>
            <a:off x="793790" y="911066"/>
            <a:ext cx="10339507" cy="847725"/>
          </a:xfrm>
          <a:prstGeom prst="rect">
            <a:avLst/>
          </a:prstGeom>
          <a:noFill/>
          <a:ln>
            <a:noFill/>
          </a:ln>
        </p:spPr>
        <p:txBody>
          <a:bodyPr anchorCtr="0" anchor="t" bIns="0" lIns="0" spcFirstLastPara="1" rIns="0" wrap="square" tIns="0">
            <a:noAutofit/>
          </a:bodyPr>
          <a:lstStyle/>
          <a:p>
            <a:pPr indent="0" lvl="0" marL="0" marR="0" rtl="0" algn="l">
              <a:lnSpc>
                <a:spcPct val="130392"/>
              </a:lnSpc>
              <a:spcBef>
                <a:spcPts val="0"/>
              </a:spcBef>
              <a:spcAft>
                <a:spcPts val="0"/>
              </a:spcAft>
              <a:buClr>
                <a:srgbClr val="532418"/>
              </a:buClr>
              <a:buSzPts val="5100"/>
              <a:buFont typeface="Marcellus"/>
              <a:buNone/>
            </a:pPr>
            <a:r>
              <a:rPr b="0" i="0" lang="en-US" sz="5100" u="none" cap="none" strike="noStrike">
                <a:solidFill>
                  <a:srgbClr val="532418"/>
                </a:solidFill>
                <a:latin typeface="Marcellus"/>
                <a:ea typeface="Marcellus"/>
                <a:cs typeface="Marcellus"/>
                <a:sym typeface="Marcellus"/>
              </a:rPr>
              <a:t>What Boosting Is Trying to Achieve</a:t>
            </a:r>
            <a:endParaRPr b="0" i="0" sz="5100" u="none" cap="none" strike="noStrike">
              <a:solidFill>
                <a:srgbClr val="000000"/>
              </a:solidFill>
              <a:latin typeface="Arial"/>
              <a:ea typeface="Arial"/>
              <a:cs typeface="Arial"/>
              <a:sym typeface="Arial"/>
            </a:endParaRPr>
          </a:p>
        </p:txBody>
      </p:sp>
      <p:sp>
        <p:nvSpPr>
          <p:cNvPr id="162" name="Google Shape;162;p9"/>
          <p:cNvSpPr/>
          <p:nvPr/>
        </p:nvSpPr>
        <p:spPr>
          <a:xfrm>
            <a:off x="793790" y="2098953"/>
            <a:ext cx="4196358" cy="3864412"/>
          </a:xfrm>
          <a:prstGeom prst="roundRect">
            <a:avLst>
              <a:gd fmla="val 2465"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9"/>
          <p:cNvSpPr/>
          <p:nvPr/>
        </p:nvSpPr>
        <p:spPr>
          <a:xfrm>
            <a:off x="1043464" y="2348627"/>
            <a:ext cx="680442" cy="680442"/>
          </a:xfrm>
          <a:prstGeom prst="roundRect">
            <a:avLst>
              <a:gd fmla="val 13436980" name="adj"/>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164" name="Google Shape;164;p9"/>
          <p:cNvPicPr preferRelativeResize="0"/>
          <p:nvPr/>
        </p:nvPicPr>
        <p:blipFill rotWithShape="1">
          <a:blip r:embed="rId3">
            <a:alphaModFix/>
          </a:blip>
          <a:srcRect b="0" l="0" r="0" t="0"/>
          <a:stretch/>
        </p:blipFill>
        <p:spPr>
          <a:xfrm>
            <a:off x="1230630" y="2535793"/>
            <a:ext cx="306110" cy="306110"/>
          </a:xfrm>
          <a:prstGeom prst="rect">
            <a:avLst/>
          </a:prstGeom>
          <a:noFill/>
          <a:ln>
            <a:noFill/>
          </a:ln>
        </p:spPr>
      </p:pic>
      <p:sp>
        <p:nvSpPr>
          <p:cNvPr id="165" name="Google Shape;165;p9"/>
          <p:cNvSpPr/>
          <p:nvPr/>
        </p:nvSpPr>
        <p:spPr>
          <a:xfrm>
            <a:off x="1043464" y="3255883"/>
            <a:ext cx="3697010" cy="847725"/>
          </a:xfrm>
          <a:prstGeom prst="rect">
            <a:avLst/>
          </a:prstGeom>
          <a:noFill/>
          <a:ln>
            <a:noFill/>
          </a:ln>
        </p:spPr>
        <p:txBody>
          <a:bodyPr anchorCtr="0" anchor="t" bIns="0" lIns="0" spcFirstLastPara="1" rIns="0" wrap="square" tIns="0">
            <a:noAutofit/>
          </a:bodyPr>
          <a:lstStyle/>
          <a:p>
            <a:pPr indent="0" lvl="0" marL="0" marR="0" rtl="0" algn="l">
              <a:lnSpc>
                <a:spcPct val="129410"/>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Focus on Difficult Samples</a:t>
            </a:r>
            <a:endParaRPr b="0" i="0" sz="2550" u="none" cap="none" strike="noStrike">
              <a:solidFill>
                <a:srgbClr val="000000"/>
              </a:solidFill>
              <a:latin typeface="Arial"/>
              <a:ea typeface="Arial"/>
              <a:cs typeface="Arial"/>
              <a:sym typeface="Arial"/>
            </a:endParaRPr>
          </a:p>
        </p:txBody>
      </p:sp>
      <p:sp>
        <p:nvSpPr>
          <p:cNvPr id="166" name="Google Shape;166;p9"/>
          <p:cNvSpPr/>
          <p:nvPr/>
        </p:nvSpPr>
        <p:spPr>
          <a:xfrm>
            <a:off x="1043464" y="4239697"/>
            <a:ext cx="3697010" cy="1473994"/>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Rather than treating all data points equally, boosting identifies and prioritizes the examples that are hardest to classify correctly.</a:t>
            </a:r>
            <a:endParaRPr b="0" i="0" sz="1750" u="none" cap="none" strike="noStrike">
              <a:solidFill>
                <a:srgbClr val="000000"/>
              </a:solidFill>
              <a:latin typeface="Arial"/>
              <a:ea typeface="Arial"/>
              <a:cs typeface="Arial"/>
              <a:sym typeface="Arial"/>
            </a:endParaRPr>
          </a:p>
        </p:txBody>
      </p:sp>
      <p:sp>
        <p:nvSpPr>
          <p:cNvPr id="167" name="Google Shape;167;p9"/>
          <p:cNvSpPr/>
          <p:nvPr/>
        </p:nvSpPr>
        <p:spPr>
          <a:xfrm>
            <a:off x="5216962" y="2098953"/>
            <a:ext cx="4196358" cy="3864412"/>
          </a:xfrm>
          <a:prstGeom prst="roundRect">
            <a:avLst>
              <a:gd fmla="val 2465"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9"/>
          <p:cNvSpPr/>
          <p:nvPr/>
        </p:nvSpPr>
        <p:spPr>
          <a:xfrm>
            <a:off x="5466636" y="2348627"/>
            <a:ext cx="680442" cy="680442"/>
          </a:xfrm>
          <a:prstGeom prst="roundRect">
            <a:avLst>
              <a:gd fmla="val 13436980" name="adj"/>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169" name="Google Shape;169;p9"/>
          <p:cNvPicPr preferRelativeResize="0"/>
          <p:nvPr/>
        </p:nvPicPr>
        <p:blipFill rotWithShape="1">
          <a:blip r:embed="rId4">
            <a:alphaModFix/>
          </a:blip>
          <a:srcRect b="0" l="0" r="0" t="0"/>
          <a:stretch/>
        </p:blipFill>
        <p:spPr>
          <a:xfrm>
            <a:off x="5653802" y="2535793"/>
            <a:ext cx="306110" cy="306110"/>
          </a:xfrm>
          <a:prstGeom prst="rect">
            <a:avLst/>
          </a:prstGeom>
          <a:noFill/>
          <a:ln>
            <a:noFill/>
          </a:ln>
        </p:spPr>
      </p:pic>
      <p:sp>
        <p:nvSpPr>
          <p:cNvPr id="170" name="Google Shape;170;p9"/>
          <p:cNvSpPr/>
          <p:nvPr/>
        </p:nvSpPr>
        <p:spPr>
          <a:xfrm>
            <a:off x="5466636" y="3255883"/>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0"/>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Improve Step by Step</a:t>
            </a:r>
            <a:endParaRPr b="0" i="0" sz="2550" u="none" cap="none" strike="noStrike">
              <a:solidFill>
                <a:srgbClr val="000000"/>
              </a:solidFill>
              <a:latin typeface="Arial"/>
              <a:ea typeface="Arial"/>
              <a:cs typeface="Arial"/>
              <a:sym typeface="Arial"/>
            </a:endParaRPr>
          </a:p>
        </p:txBody>
      </p:sp>
      <p:sp>
        <p:nvSpPr>
          <p:cNvPr id="171" name="Google Shape;171;p9"/>
          <p:cNvSpPr/>
          <p:nvPr/>
        </p:nvSpPr>
        <p:spPr>
          <a:xfrm>
            <a:off x="5466636" y="3815834"/>
            <a:ext cx="3697010" cy="1473994"/>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Performance increases incrementally with each model added to the ensemble. Progress is measurable and continuous.</a:t>
            </a:r>
            <a:endParaRPr b="0" i="0" sz="1750" u="none" cap="none" strike="noStrike">
              <a:solidFill>
                <a:srgbClr val="000000"/>
              </a:solidFill>
              <a:latin typeface="Arial"/>
              <a:ea typeface="Arial"/>
              <a:cs typeface="Arial"/>
              <a:sym typeface="Arial"/>
            </a:endParaRPr>
          </a:p>
        </p:txBody>
      </p:sp>
      <p:sp>
        <p:nvSpPr>
          <p:cNvPr id="172" name="Google Shape;172;p9"/>
          <p:cNvSpPr/>
          <p:nvPr/>
        </p:nvSpPr>
        <p:spPr>
          <a:xfrm>
            <a:off x="9640133" y="2098953"/>
            <a:ext cx="4196358" cy="3864412"/>
          </a:xfrm>
          <a:prstGeom prst="roundRect">
            <a:avLst>
              <a:gd fmla="val 2465"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9"/>
          <p:cNvSpPr/>
          <p:nvPr/>
        </p:nvSpPr>
        <p:spPr>
          <a:xfrm>
            <a:off x="9889808" y="2348627"/>
            <a:ext cx="680442" cy="680442"/>
          </a:xfrm>
          <a:prstGeom prst="roundRect">
            <a:avLst>
              <a:gd fmla="val 13436980" name="adj"/>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174" name="Google Shape;174;p9"/>
          <p:cNvPicPr preferRelativeResize="0"/>
          <p:nvPr/>
        </p:nvPicPr>
        <p:blipFill rotWithShape="1">
          <a:blip r:embed="rId5">
            <a:alphaModFix/>
          </a:blip>
          <a:srcRect b="0" l="0" r="0" t="0"/>
          <a:stretch/>
        </p:blipFill>
        <p:spPr>
          <a:xfrm>
            <a:off x="10076974" y="2535793"/>
            <a:ext cx="306110" cy="306110"/>
          </a:xfrm>
          <a:prstGeom prst="rect">
            <a:avLst/>
          </a:prstGeom>
          <a:noFill/>
          <a:ln>
            <a:noFill/>
          </a:ln>
        </p:spPr>
      </p:pic>
      <p:sp>
        <p:nvSpPr>
          <p:cNvPr id="175" name="Google Shape;175;p9"/>
          <p:cNvSpPr/>
          <p:nvPr/>
        </p:nvSpPr>
        <p:spPr>
          <a:xfrm>
            <a:off x="9889808" y="3255883"/>
            <a:ext cx="3697010" cy="847725"/>
          </a:xfrm>
          <a:prstGeom prst="rect">
            <a:avLst/>
          </a:prstGeom>
          <a:noFill/>
          <a:ln>
            <a:noFill/>
          </a:ln>
        </p:spPr>
        <p:txBody>
          <a:bodyPr anchorCtr="0" anchor="t" bIns="0" lIns="0" spcFirstLastPara="1" rIns="0" wrap="square" tIns="0">
            <a:noAutofit/>
          </a:bodyPr>
          <a:lstStyle/>
          <a:p>
            <a:pPr indent="0" lvl="0" marL="0" marR="0" rtl="0" algn="l">
              <a:lnSpc>
                <a:spcPct val="129410"/>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Build Strength from Weakness</a:t>
            </a:r>
            <a:endParaRPr b="0" i="0" sz="2550" u="none" cap="none" strike="noStrike">
              <a:solidFill>
                <a:srgbClr val="000000"/>
              </a:solidFill>
              <a:latin typeface="Arial"/>
              <a:ea typeface="Arial"/>
              <a:cs typeface="Arial"/>
              <a:sym typeface="Arial"/>
            </a:endParaRPr>
          </a:p>
        </p:txBody>
      </p:sp>
      <p:sp>
        <p:nvSpPr>
          <p:cNvPr id="176" name="Google Shape;176;p9"/>
          <p:cNvSpPr/>
          <p:nvPr/>
        </p:nvSpPr>
        <p:spPr>
          <a:xfrm>
            <a:off x="9889808" y="4239697"/>
            <a:ext cx="3697010" cy="1179195"/>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Transform many weak learners into a single powerful model through strategic combination and weighting.</a:t>
            </a:r>
            <a:endParaRPr b="0" i="0" sz="1750" u="none" cap="none" strike="noStrike">
              <a:solidFill>
                <a:srgbClr val="000000"/>
              </a:solidFill>
              <a:latin typeface="Arial"/>
              <a:ea typeface="Arial"/>
              <a:cs typeface="Arial"/>
              <a:sym typeface="Arial"/>
            </a:endParaRPr>
          </a:p>
        </p:txBody>
      </p:sp>
      <p:sp>
        <p:nvSpPr>
          <p:cNvPr id="177" name="Google Shape;177;p9"/>
          <p:cNvSpPr/>
          <p:nvPr/>
        </p:nvSpPr>
        <p:spPr>
          <a:xfrm>
            <a:off x="1133951" y="6473666"/>
            <a:ext cx="12702659" cy="589598"/>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FF954F"/>
              </a:buClr>
              <a:buSzPts val="1750"/>
              <a:buFont typeface="Montserrat"/>
              <a:buNone/>
            </a:pPr>
            <a:r>
              <a:rPr b="1" i="0" lang="en-US" sz="1750" u="none" cap="none" strike="noStrike">
                <a:solidFill>
                  <a:srgbClr val="FF954F"/>
                </a:solidFill>
                <a:latin typeface="Montserrat"/>
                <a:ea typeface="Montserrat"/>
                <a:cs typeface="Montserrat"/>
                <a:sym typeface="Montserrat"/>
              </a:rPr>
              <a:t>The boosting philosophy:</a:t>
            </a:r>
            <a:r>
              <a:rPr b="0" i="0" lang="en-US" sz="1750" u="none" cap="none" strike="noStrike">
                <a:solidFill>
                  <a:srgbClr val="67534F"/>
                </a:solidFill>
                <a:latin typeface="Montserrat"/>
                <a:ea typeface="Montserrat"/>
                <a:cs typeface="Montserrat"/>
                <a:sym typeface="Montserrat"/>
              </a:rPr>
              <a:t> Mistakes are not ignored or averaged away - they are </a:t>
            </a:r>
            <a:r>
              <a:rPr b="1" i="0" lang="en-US" sz="1750" u="none" cap="none" strike="noStrike">
                <a:solidFill>
                  <a:srgbClr val="67534F"/>
                </a:solidFill>
                <a:latin typeface="Montserrat"/>
                <a:ea typeface="Montserrat"/>
                <a:cs typeface="Montserrat"/>
                <a:sym typeface="Montserrat"/>
              </a:rPr>
              <a:t>reused</a:t>
            </a:r>
            <a:r>
              <a:rPr b="0" i="0" lang="en-US" sz="1750" u="none" cap="none" strike="noStrike">
                <a:solidFill>
                  <a:srgbClr val="67534F"/>
                </a:solidFill>
                <a:latin typeface="Montserrat"/>
                <a:ea typeface="Montserrat"/>
                <a:cs typeface="Montserrat"/>
                <a:sym typeface="Montserrat"/>
              </a:rPr>
              <a:t> as valuable learning signals to guide the next step of improvement.</a:t>
            </a:r>
            <a:endParaRPr b="0" i="0" sz="1750" u="none" cap="none" strike="noStrike">
              <a:solidFill>
                <a:srgbClr val="000000"/>
              </a:solidFill>
              <a:latin typeface="Arial"/>
              <a:ea typeface="Arial"/>
              <a:cs typeface="Arial"/>
              <a:sym typeface="Arial"/>
            </a:endParaRPr>
          </a:p>
        </p:txBody>
      </p:sp>
      <p:sp>
        <p:nvSpPr>
          <p:cNvPr id="178" name="Google Shape;178;p9"/>
          <p:cNvSpPr/>
          <p:nvPr/>
        </p:nvSpPr>
        <p:spPr>
          <a:xfrm>
            <a:off x="793790" y="6218515"/>
            <a:ext cx="30480" cy="1099899"/>
          </a:xfrm>
          <a:prstGeom prst="rect">
            <a:avLst/>
          </a:prstGeom>
          <a:solidFill>
            <a:srgbClr val="FF9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